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>
        <p:scale>
          <a:sx n="70" d="100"/>
          <a:sy n="70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7E5B38-C358-4349-9CC6-BE13A6E70409}" type="slidenum">
              <a:rPr lang="en-US" altLang="ru-RU"/>
              <a:pPr/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xmlns="" val="5327011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B60276-01C1-410E-A0CC-30D1E7674DD0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CAD188-8A41-4B9E-8EE1-822B526F5549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26695F-63C8-4654-9754-A7BC916405BB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082B7-D37F-4606-8411-A00C14211417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B12D-20A5-43D4-AB5B-F4487DD98F76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EF4D8-23EF-4451-998A-FD312D44C85E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B03EC4-DAC1-4587-8D21-7EE3C8E1D1CB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24C29C-3BD9-4600-8AF6-96C935005F4E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D3633-DD44-42E7-8E15-3F3453A2640F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AA3A9-8970-4255-B4B7-03F7D187C8A0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158CD7-5C43-4068-BCF0-1712A3F46E4E}" type="slidenum">
              <a:rPr lang="en-US" altLang="ru-RU" smtClean="0"/>
              <a:pPr/>
              <a:t>‹№›</a:t>
            </a:fld>
            <a:endParaRPr lang="en-US" alt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alt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A37B2FE-C8A6-4125-9B6C-4EE51C30A426}" type="slidenum">
              <a:rPr lang="en-US" altLang="ru-RU" smtClean="0"/>
              <a:pPr/>
              <a:t>‹№›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2943167" y="2230901"/>
            <a:ext cx="3219663" cy="2811544"/>
            <a:chOff x="995" y="1472"/>
            <a:chExt cx="3785" cy="1872"/>
          </a:xfrm>
        </p:grpSpPr>
        <p:sp>
          <p:nvSpPr>
            <p:cNvPr id="24580" name="AutoShape 4"/>
            <p:cNvSpPr>
              <a:spLocks noChangeArrowheads="1"/>
            </p:cNvSpPr>
            <p:nvPr/>
          </p:nvSpPr>
          <p:spPr bwMode="gray">
            <a:xfrm>
              <a:off x="995" y="1588"/>
              <a:ext cx="3785" cy="1756"/>
            </a:xfrm>
            <a:custGeom>
              <a:avLst/>
              <a:gdLst>
                <a:gd name="G0" fmla="+- 3013 0 0"/>
                <a:gd name="G1" fmla="+- 21600 0 3013"/>
                <a:gd name="G2" fmla="+- 21600 0 3013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13" y="10800"/>
                  </a:moveTo>
                  <a:cubicBezTo>
                    <a:pt x="3013" y="15101"/>
                    <a:pt x="6499" y="18587"/>
                    <a:pt x="10800" y="18587"/>
                  </a:cubicBezTo>
                  <a:cubicBezTo>
                    <a:pt x="15101" y="18587"/>
                    <a:pt x="18587" y="15101"/>
                    <a:pt x="18587" y="10800"/>
                  </a:cubicBezTo>
                  <a:cubicBezTo>
                    <a:pt x="18587" y="6499"/>
                    <a:pt x="15101" y="3013"/>
                    <a:pt x="10800" y="3013"/>
                  </a:cubicBezTo>
                  <a:cubicBezTo>
                    <a:pt x="6499" y="3013"/>
                    <a:pt x="3013" y="6499"/>
                    <a:pt x="3013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808080">
                    <a:gamma/>
                    <a:shade val="46275"/>
                    <a:invGamma/>
                  </a:srgbClr>
                </a:gs>
                <a:gs pos="50000">
                  <a:srgbClr val="808080"/>
                </a:gs>
                <a:gs pos="100000">
                  <a:srgbClr val="808080">
                    <a:gamma/>
                    <a:shade val="46275"/>
                    <a:invGamma/>
                  </a:srgb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1" name="AutoShape 5"/>
            <p:cNvSpPr>
              <a:spLocks noChangeArrowheads="1"/>
            </p:cNvSpPr>
            <p:nvPr/>
          </p:nvSpPr>
          <p:spPr bwMode="gray">
            <a:xfrm>
              <a:off x="995" y="1478"/>
              <a:ext cx="3785" cy="1756"/>
            </a:xfrm>
            <a:custGeom>
              <a:avLst/>
              <a:gdLst>
                <a:gd name="G0" fmla="+- 3013 0 0"/>
                <a:gd name="G1" fmla="+- 21600 0 3013"/>
                <a:gd name="G2" fmla="+- 21600 0 3013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13" y="10800"/>
                  </a:moveTo>
                  <a:cubicBezTo>
                    <a:pt x="3013" y="15101"/>
                    <a:pt x="6499" y="18587"/>
                    <a:pt x="10800" y="18587"/>
                  </a:cubicBezTo>
                  <a:cubicBezTo>
                    <a:pt x="15101" y="18587"/>
                    <a:pt x="18587" y="15101"/>
                    <a:pt x="18587" y="10800"/>
                  </a:cubicBezTo>
                  <a:cubicBezTo>
                    <a:pt x="18587" y="6499"/>
                    <a:pt x="15101" y="3013"/>
                    <a:pt x="10800" y="3013"/>
                  </a:cubicBezTo>
                  <a:cubicBezTo>
                    <a:pt x="6499" y="3013"/>
                    <a:pt x="3013" y="6499"/>
                    <a:pt x="3013" y="1080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gray">
            <a:xfrm flipV="1">
              <a:off x="2872" y="1472"/>
              <a:ext cx="0" cy="35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gray">
            <a:xfrm>
              <a:off x="1793" y="1974"/>
              <a:ext cx="0" cy="11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4" name="Line 8"/>
            <p:cNvSpPr>
              <a:spLocks noChangeShapeType="1"/>
            </p:cNvSpPr>
            <p:nvPr/>
          </p:nvSpPr>
          <p:spPr bwMode="gray">
            <a:xfrm>
              <a:off x="3951" y="1959"/>
              <a:ext cx="0" cy="12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5" name="Line 9"/>
            <p:cNvSpPr>
              <a:spLocks noChangeShapeType="1"/>
            </p:cNvSpPr>
            <p:nvPr/>
          </p:nvSpPr>
          <p:spPr bwMode="gray">
            <a:xfrm flipV="1">
              <a:off x="3951" y="1794"/>
              <a:ext cx="384" cy="16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6" name="Line 10"/>
            <p:cNvSpPr>
              <a:spLocks noChangeShapeType="1"/>
            </p:cNvSpPr>
            <p:nvPr/>
          </p:nvSpPr>
          <p:spPr bwMode="gray">
            <a:xfrm flipH="1" flipV="1">
              <a:off x="1413" y="1801"/>
              <a:ext cx="378" cy="17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7" name="Line 11"/>
            <p:cNvSpPr>
              <a:spLocks noChangeShapeType="1"/>
            </p:cNvSpPr>
            <p:nvPr/>
          </p:nvSpPr>
          <p:spPr bwMode="gray">
            <a:xfrm flipH="1">
              <a:off x="1856" y="2884"/>
              <a:ext cx="291" cy="20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8" name="Line 12"/>
            <p:cNvSpPr>
              <a:spLocks noChangeShapeType="1"/>
            </p:cNvSpPr>
            <p:nvPr/>
          </p:nvSpPr>
          <p:spPr bwMode="gray">
            <a:xfrm>
              <a:off x="3752" y="2843"/>
              <a:ext cx="365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9" name="Line 13"/>
            <p:cNvSpPr>
              <a:spLocks noChangeShapeType="1"/>
            </p:cNvSpPr>
            <p:nvPr/>
          </p:nvSpPr>
          <p:spPr bwMode="gray">
            <a:xfrm flipH="1">
              <a:off x="1850" y="3090"/>
              <a:ext cx="7" cy="11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90" name="Line 14"/>
            <p:cNvSpPr>
              <a:spLocks noChangeShapeType="1"/>
            </p:cNvSpPr>
            <p:nvPr/>
          </p:nvSpPr>
          <p:spPr bwMode="gray">
            <a:xfrm flipH="1">
              <a:off x="4112" y="3022"/>
              <a:ext cx="7" cy="11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96" name="Text Box 20"/>
          <p:cNvSpPr txBox="1">
            <a:spLocks noChangeArrowheads="1"/>
          </p:cNvSpPr>
          <p:nvPr/>
        </p:nvSpPr>
        <p:spPr bwMode="black">
          <a:xfrm>
            <a:off x="1403648" y="2600804"/>
            <a:ext cx="16764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ru-RU" sz="1600" b="1" dirty="0" smtClean="0"/>
              <a:t>Колективні</a:t>
            </a:r>
            <a:endParaRPr lang="en-US" altLang="ru-RU" sz="1600" b="1" dirty="0"/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black">
          <a:xfrm>
            <a:off x="6038579" y="2629208"/>
            <a:ext cx="1676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ru-RU" sz="1600" b="1" dirty="0" smtClean="0"/>
              <a:t>Групові</a:t>
            </a:r>
            <a:endParaRPr lang="en-US" altLang="ru-RU" sz="1600" b="1" dirty="0"/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black">
          <a:xfrm>
            <a:off x="6789463" y="3224715"/>
            <a:ext cx="1609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1600" b="1" dirty="0" smtClean="0"/>
              <a:t>Індивідуальні</a:t>
            </a:r>
            <a:endParaRPr lang="en-US" altLang="ru-RU" sz="1600" b="1" dirty="0"/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black">
          <a:xfrm>
            <a:off x="499572" y="2873084"/>
            <a:ext cx="15700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uk-UA" altLang="ru-RU" sz="1600" b="1" dirty="0" smtClean="0"/>
              <a:t>Епізодичні</a:t>
            </a:r>
            <a:endParaRPr lang="en-US" altLang="ru-RU" sz="1600" b="1" dirty="0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black">
          <a:xfrm>
            <a:off x="3741195" y="2961474"/>
            <a:ext cx="173672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ru-RU" b="1" dirty="0" smtClean="0">
                <a:solidFill>
                  <a:srgbClr val="A50021"/>
                </a:solidFill>
              </a:rPr>
              <a:t>Структура методичної роботи</a:t>
            </a:r>
            <a:endParaRPr lang="en-US" altLang="ru-RU" b="1" dirty="0">
              <a:solidFill>
                <a:srgbClr val="A50021"/>
              </a:solidFill>
            </a:endParaRPr>
          </a:p>
        </p:txBody>
      </p:sp>
      <p:sp>
        <p:nvSpPr>
          <p:cNvPr id="33" name="Rectangle 28"/>
          <p:cNvSpPr>
            <a:spLocks noChangeArrowheads="1"/>
          </p:cNvSpPr>
          <p:nvPr/>
        </p:nvSpPr>
        <p:spPr bwMode="gray">
          <a:xfrm>
            <a:off x="4609558" y="40667"/>
            <a:ext cx="421091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uk-UA" sz="1200" b="1" dirty="0" smtClean="0"/>
              <a:t>Проекти:</a:t>
            </a:r>
          </a:p>
          <a:p>
            <a:r>
              <a:rPr lang="uk-UA" sz="1200" dirty="0" smtClean="0"/>
              <a:t>а</a:t>
            </a:r>
            <a:r>
              <a:rPr lang="uk-UA" sz="1200" dirty="0"/>
              <a:t>) робота над проектом «Єдиний   </a:t>
            </a:r>
            <a:r>
              <a:rPr lang="uk-UA" sz="1200" dirty="0">
                <a:solidFill>
                  <a:srgbClr val="000000"/>
                </a:solidFill>
              </a:rPr>
              <a:t>інформаційний  простір </a:t>
            </a:r>
            <a:r>
              <a:rPr lang="uk-UA" sz="1200" dirty="0">
                <a:solidFill>
                  <a:schemeClr val="bg2"/>
                </a:solidFill>
              </a:rPr>
              <a:t>у  </a:t>
            </a:r>
            <a:r>
              <a:rPr lang="uk-UA" sz="1200" dirty="0"/>
              <a:t>школі» (керівник – </a:t>
            </a:r>
            <a:r>
              <a:rPr lang="uk-UA" sz="1200" dirty="0" err="1"/>
              <a:t>Залевська</a:t>
            </a:r>
            <a:r>
              <a:rPr lang="uk-UA" sz="1200" dirty="0"/>
              <a:t> А.А.):</a:t>
            </a:r>
            <a:endParaRPr lang="ru-RU" sz="1200" dirty="0"/>
          </a:p>
          <a:p>
            <a:r>
              <a:rPr lang="uk-UA" sz="1200" dirty="0"/>
              <a:t>б) робота над проектом «Профільне навчання» (керівник – </a:t>
            </a:r>
            <a:r>
              <a:rPr lang="uk-UA" sz="1200" dirty="0" err="1"/>
              <a:t>Профатило</a:t>
            </a:r>
            <a:r>
              <a:rPr lang="uk-UA" sz="1200" dirty="0"/>
              <a:t> І.І.);</a:t>
            </a:r>
            <a:endParaRPr lang="ru-RU" sz="1200" dirty="0"/>
          </a:p>
          <a:p>
            <a:r>
              <a:rPr lang="uk-UA" sz="1200" dirty="0"/>
              <a:t>в) робота над проектом </a:t>
            </a:r>
            <a:r>
              <a:rPr lang="ru-RU" sz="1200" dirty="0"/>
              <a:t>«</a:t>
            </a:r>
            <a:r>
              <a:rPr lang="uk-UA" sz="1200" dirty="0"/>
              <a:t>Інновації у сучасній школі</a:t>
            </a:r>
            <a:r>
              <a:rPr lang="ru-RU" sz="1200" dirty="0"/>
              <a:t>»</a:t>
            </a:r>
            <a:r>
              <a:rPr lang="uk-UA" sz="1200" dirty="0"/>
              <a:t> (керівник – Бойко Л.Б.);</a:t>
            </a:r>
            <a:endParaRPr lang="ru-RU" sz="1200" dirty="0"/>
          </a:p>
          <a:p>
            <a:r>
              <a:rPr lang="uk-UA" sz="1200" dirty="0"/>
              <a:t>г) робота над проектом «Формування ключових і предметних </a:t>
            </a:r>
            <a:r>
              <a:rPr lang="uk-UA" sz="1200" dirty="0" err="1"/>
              <a:t>компетентностей</a:t>
            </a:r>
            <a:r>
              <a:rPr lang="uk-UA" sz="1200" dirty="0"/>
              <a:t> учнів початкової школи засобами ІКТ» (керівник – Ярова Н.В.);</a:t>
            </a:r>
            <a:endParaRPr lang="ru-RU" sz="1200" dirty="0"/>
          </a:p>
          <a:p>
            <a:r>
              <a:rPr lang="uk-UA" sz="1200" dirty="0"/>
              <a:t>д) робота над проектом </a:t>
            </a:r>
            <a:r>
              <a:rPr lang="ru-RU" sz="1200" dirty="0"/>
              <a:t>„</a:t>
            </a:r>
            <a:r>
              <a:rPr lang="uk-UA" sz="1200" dirty="0"/>
              <a:t>Творча обдарованість – наша надія</a:t>
            </a:r>
            <a:r>
              <a:rPr lang="ru-RU" sz="1200" dirty="0"/>
              <a:t>” </a:t>
            </a:r>
            <a:r>
              <a:rPr lang="uk-UA" sz="1200" dirty="0"/>
              <a:t>(керівник – </a:t>
            </a:r>
            <a:r>
              <a:rPr lang="uk-UA" sz="1200" dirty="0" err="1"/>
              <a:t>Профатило</a:t>
            </a:r>
            <a:r>
              <a:rPr lang="uk-UA" sz="1200" dirty="0"/>
              <a:t> І.І.);</a:t>
            </a:r>
            <a:endParaRPr lang="ru-RU" sz="1200" dirty="0"/>
          </a:p>
          <a:p>
            <a:r>
              <a:rPr lang="uk-UA" sz="1200" dirty="0" smtClean="0"/>
              <a:t>	е</a:t>
            </a:r>
            <a:r>
              <a:rPr lang="uk-UA" sz="1200" dirty="0"/>
              <a:t>) робота над проектом </a:t>
            </a:r>
            <a:r>
              <a:rPr lang="ru-RU" sz="1200" dirty="0"/>
              <a:t>«Школа – </a:t>
            </a:r>
            <a:r>
              <a:rPr lang="ru-RU" sz="1200" dirty="0" err="1"/>
              <a:t>територія</a:t>
            </a:r>
            <a:r>
              <a:rPr lang="ru-RU" sz="1200" dirty="0"/>
              <a:t> </a:t>
            </a:r>
            <a:r>
              <a:rPr lang="ru-RU" sz="1200" dirty="0" smtClean="0"/>
              <a:t>	</a:t>
            </a:r>
            <a:r>
              <a:rPr lang="ru-RU" sz="1200" dirty="0" err="1" smtClean="0"/>
              <a:t>толерантності</a:t>
            </a:r>
            <a:r>
              <a:rPr lang="ru-RU" sz="1200" dirty="0"/>
              <a:t>»</a:t>
            </a:r>
            <a:r>
              <a:rPr lang="uk-UA" sz="1200" dirty="0"/>
              <a:t> </a:t>
            </a:r>
            <a:r>
              <a:rPr lang="uk-UA" sz="1200" dirty="0" smtClean="0"/>
              <a:t>(керівник </a:t>
            </a:r>
            <a:r>
              <a:rPr lang="uk-UA" sz="1200" dirty="0"/>
              <a:t>– Лавров С.О.).</a:t>
            </a:r>
            <a:endParaRPr lang="ru-RU" sz="1200" dirty="0"/>
          </a:p>
        </p:txBody>
      </p:sp>
      <p:sp>
        <p:nvSpPr>
          <p:cNvPr id="34" name="Freeform 4"/>
          <p:cNvSpPr>
            <a:spLocks/>
          </p:cNvSpPr>
          <p:nvPr/>
        </p:nvSpPr>
        <p:spPr bwMode="gray">
          <a:xfrm rot="10800000">
            <a:off x="2759810" y="2513653"/>
            <a:ext cx="366713" cy="616527"/>
          </a:xfrm>
          <a:custGeom>
            <a:avLst/>
            <a:gdLst>
              <a:gd name="T0" fmla="*/ 37 w 142"/>
              <a:gd name="T1" fmla="*/ 1 h 604"/>
              <a:gd name="T2" fmla="*/ 45 w 142"/>
              <a:gd name="T3" fmla="*/ 472 h 604"/>
              <a:gd name="T4" fmla="*/ 0 w 142"/>
              <a:gd name="T5" fmla="*/ 474 h 604"/>
              <a:gd name="T6" fmla="*/ 72 w 142"/>
              <a:gd name="T7" fmla="*/ 604 h 604"/>
              <a:gd name="T8" fmla="*/ 142 w 142"/>
              <a:gd name="T9" fmla="*/ 474 h 604"/>
              <a:gd name="T10" fmla="*/ 100 w 142"/>
              <a:gd name="T11" fmla="*/ 474 h 604"/>
              <a:gd name="T12" fmla="*/ 99 w 142"/>
              <a:gd name="T13" fmla="*/ 0 h 604"/>
              <a:gd name="T14" fmla="*/ 37 w 142"/>
              <a:gd name="T15" fmla="*/ 1 h 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black">
          <a:xfrm>
            <a:off x="3741195" y="3869344"/>
            <a:ext cx="17812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1600" b="1" dirty="0" smtClean="0"/>
              <a:t>Діагностування</a:t>
            </a:r>
            <a:endParaRPr lang="en-US" altLang="ru-RU" sz="1600" b="1" dirty="0"/>
          </a:p>
        </p:txBody>
      </p:sp>
      <p:sp>
        <p:nvSpPr>
          <p:cNvPr id="36" name="Freeform 4"/>
          <p:cNvSpPr>
            <a:spLocks/>
          </p:cNvSpPr>
          <p:nvPr/>
        </p:nvSpPr>
        <p:spPr bwMode="gray">
          <a:xfrm rot="16200000">
            <a:off x="5954381" y="2505718"/>
            <a:ext cx="366713" cy="616527"/>
          </a:xfrm>
          <a:custGeom>
            <a:avLst/>
            <a:gdLst>
              <a:gd name="T0" fmla="*/ 37 w 142"/>
              <a:gd name="T1" fmla="*/ 1 h 604"/>
              <a:gd name="T2" fmla="*/ 45 w 142"/>
              <a:gd name="T3" fmla="*/ 472 h 604"/>
              <a:gd name="T4" fmla="*/ 0 w 142"/>
              <a:gd name="T5" fmla="*/ 474 h 604"/>
              <a:gd name="T6" fmla="*/ 72 w 142"/>
              <a:gd name="T7" fmla="*/ 604 h 604"/>
              <a:gd name="T8" fmla="*/ 142 w 142"/>
              <a:gd name="T9" fmla="*/ 474 h 604"/>
              <a:gd name="T10" fmla="*/ 100 w 142"/>
              <a:gd name="T11" fmla="*/ 474 h 604"/>
              <a:gd name="T12" fmla="*/ 99 w 142"/>
              <a:gd name="T13" fmla="*/ 0 h 604"/>
              <a:gd name="T14" fmla="*/ 37 w 142"/>
              <a:gd name="T15" fmla="*/ 1 h 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Freeform 4"/>
          <p:cNvSpPr>
            <a:spLocks/>
          </p:cNvSpPr>
          <p:nvPr/>
        </p:nvSpPr>
        <p:spPr bwMode="gray">
          <a:xfrm>
            <a:off x="139167" y="3188591"/>
            <a:ext cx="366713" cy="616527"/>
          </a:xfrm>
          <a:custGeom>
            <a:avLst/>
            <a:gdLst>
              <a:gd name="T0" fmla="*/ 37 w 142"/>
              <a:gd name="T1" fmla="*/ 1 h 604"/>
              <a:gd name="T2" fmla="*/ 45 w 142"/>
              <a:gd name="T3" fmla="*/ 472 h 604"/>
              <a:gd name="T4" fmla="*/ 0 w 142"/>
              <a:gd name="T5" fmla="*/ 474 h 604"/>
              <a:gd name="T6" fmla="*/ 72 w 142"/>
              <a:gd name="T7" fmla="*/ 604 h 604"/>
              <a:gd name="T8" fmla="*/ 142 w 142"/>
              <a:gd name="T9" fmla="*/ 474 h 604"/>
              <a:gd name="T10" fmla="*/ 100 w 142"/>
              <a:gd name="T11" fmla="*/ 474 h 604"/>
              <a:gd name="T12" fmla="*/ 99 w 142"/>
              <a:gd name="T13" fmla="*/ 0 h 604"/>
              <a:gd name="T14" fmla="*/ 37 w 142"/>
              <a:gd name="T15" fmla="*/ 1 h 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8" name="Freeform 4"/>
          <p:cNvSpPr>
            <a:spLocks/>
          </p:cNvSpPr>
          <p:nvPr/>
        </p:nvSpPr>
        <p:spPr bwMode="gray">
          <a:xfrm rot="16200000">
            <a:off x="6272647" y="3084727"/>
            <a:ext cx="366713" cy="616527"/>
          </a:xfrm>
          <a:custGeom>
            <a:avLst/>
            <a:gdLst>
              <a:gd name="T0" fmla="*/ 37 w 142"/>
              <a:gd name="T1" fmla="*/ 1 h 604"/>
              <a:gd name="T2" fmla="*/ 45 w 142"/>
              <a:gd name="T3" fmla="*/ 472 h 604"/>
              <a:gd name="T4" fmla="*/ 0 w 142"/>
              <a:gd name="T5" fmla="*/ 474 h 604"/>
              <a:gd name="T6" fmla="*/ 72 w 142"/>
              <a:gd name="T7" fmla="*/ 604 h 604"/>
              <a:gd name="T8" fmla="*/ 142 w 142"/>
              <a:gd name="T9" fmla="*/ 474 h 604"/>
              <a:gd name="T10" fmla="*/ 100 w 142"/>
              <a:gd name="T11" fmla="*/ 474 h 604"/>
              <a:gd name="T12" fmla="*/ 99 w 142"/>
              <a:gd name="T13" fmla="*/ 0 h 604"/>
              <a:gd name="T14" fmla="*/ 37 w 142"/>
              <a:gd name="T15" fmla="*/ 1 h 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057223"/>
            <a:ext cx="8352928" cy="36625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uk-UA" sz="1000" dirty="0"/>
              <a:t>	</a:t>
            </a:r>
            <a:endParaRPr lang="ru-RU" sz="1000" dirty="0" smtClean="0"/>
          </a:p>
          <a:p>
            <a:r>
              <a:rPr lang="uk-UA" sz="1000" dirty="0" smtClean="0"/>
              <a:t>Конференція «Дистанційна  освіта –</a:t>
            </a:r>
          </a:p>
          <a:p>
            <a:r>
              <a:rPr lang="uk-UA" sz="1000" dirty="0" smtClean="0"/>
              <a:t>один  з  напрямків  розвитку  </a:t>
            </a:r>
          </a:p>
          <a:p>
            <a:r>
              <a:rPr lang="uk-UA" sz="1000" dirty="0" smtClean="0"/>
              <a:t>навчально-виховного  процесу. </a:t>
            </a:r>
          </a:p>
          <a:p>
            <a:r>
              <a:rPr lang="uk-UA" sz="1000" dirty="0" smtClean="0"/>
              <a:t>Можливості та напрямки дистанційної</a:t>
            </a:r>
          </a:p>
          <a:p>
            <a:r>
              <a:rPr lang="uk-UA" sz="1000" dirty="0" smtClean="0"/>
              <a:t> освіти для вчителів і учнів» </a:t>
            </a:r>
          </a:p>
          <a:p>
            <a:r>
              <a:rPr lang="uk-UA" sz="1000" dirty="0" smtClean="0"/>
              <a:t>(відповідальний  - </a:t>
            </a:r>
            <a:r>
              <a:rPr lang="uk-UA" sz="1000" dirty="0" err="1" smtClean="0"/>
              <a:t>Залевська</a:t>
            </a:r>
            <a:r>
              <a:rPr lang="uk-UA" sz="1000" dirty="0" smtClean="0"/>
              <a:t> А.А.)</a:t>
            </a:r>
            <a:endParaRPr lang="ru-RU" sz="1000" dirty="0" smtClean="0"/>
          </a:p>
          <a:p>
            <a:r>
              <a:rPr lang="uk-UA" sz="1000" dirty="0" smtClean="0"/>
              <a:t>Навчальний </a:t>
            </a:r>
            <a:r>
              <a:rPr lang="uk-UA" sz="1000" dirty="0"/>
              <a:t>семінар «</a:t>
            </a:r>
            <a:r>
              <a:rPr lang="uk-UA" sz="1000" dirty="0" smtClean="0"/>
              <a:t>Використання</a:t>
            </a:r>
          </a:p>
          <a:p>
            <a:r>
              <a:rPr lang="uk-UA" sz="1000" dirty="0" smtClean="0"/>
              <a:t> </a:t>
            </a:r>
            <a:r>
              <a:rPr lang="uk-UA" sz="1000" dirty="0"/>
              <a:t>мультимедійної </a:t>
            </a:r>
            <a:r>
              <a:rPr lang="uk-UA" sz="1000" dirty="0" smtClean="0"/>
              <a:t>дошки </a:t>
            </a:r>
            <a:r>
              <a:rPr lang="uk-UA" sz="1000" dirty="0"/>
              <a:t>у навчальній та виховній </a:t>
            </a:r>
            <a:endParaRPr lang="uk-UA" sz="1000" dirty="0" smtClean="0"/>
          </a:p>
          <a:p>
            <a:r>
              <a:rPr lang="uk-UA" sz="1000" dirty="0" smtClean="0"/>
              <a:t>діяльності</a:t>
            </a:r>
            <a:r>
              <a:rPr lang="uk-UA" sz="1000" dirty="0"/>
              <a:t>» </a:t>
            </a:r>
            <a:r>
              <a:rPr lang="uk-UA" sz="1000" dirty="0" smtClean="0"/>
              <a:t>(</a:t>
            </a:r>
            <a:r>
              <a:rPr lang="uk-UA" sz="1000" dirty="0"/>
              <a:t>відповідальний  - </a:t>
            </a:r>
            <a:r>
              <a:rPr lang="uk-UA" sz="1000" dirty="0" err="1"/>
              <a:t>Залевська</a:t>
            </a:r>
            <a:r>
              <a:rPr lang="uk-UA" sz="1000" dirty="0"/>
              <a:t> А.А</a:t>
            </a:r>
            <a:r>
              <a:rPr lang="uk-UA" sz="1000" dirty="0" smtClean="0"/>
              <a:t>.</a:t>
            </a:r>
            <a:r>
              <a:rPr lang="en-US" sz="1000" dirty="0" smtClean="0"/>
              <a:t>/</a:t>
            </a:r>
            <a:endParaRPr lang="ru-RU" sz="1000" dirty="0"/>
          </a:p>
          <a:p>
            <a:r>
              <a:rPr lang="uk-UA" sz="1000" dirty="0" smtClean="0"/>
              <a:t>Семінар </a:t>
            </a:r>
            <a:r>
              <a:rPr lang="uk-UA" sz="1000" dirty="0"/>
              <a:t>з німецької мови з проблеми «Сучасні інтерактивні </a:t>
            </a:r>
            <a:r>
              <a:rPr lang="uk-UA" sz="1000" dirty="0" smtClean="0"/>
              <a:t>методики </a:t>
            </a:r>
            <a:r>
              <a:rPr lang="uk-UA" sz="1000" dirty="0"/>
              <a:t>викладання німецької мови» (відповідальний - </a:t>
            </a:r>
            <a:r>
              <a:rPr lang="uk-UA" sz="1000" dirty="0" err="1"/>
              <a:t>Профатило</a:t>
            </a:r>
            <a:r>
              <a:rPr lang="uk-UA" sz="1000" dirty="0"/>
              <a:t> І.І.)</a:t>
            </a:r>
            <a:endParaRPr lang="ru-RU" sz="1000" dirty="0"/>
          </a:p>
          <a:p>
            <a:r>
              <a:rPr lang="uk-UA" sz="1000" dirty="0"/>
              <a:t>Семінар «Імідж сучасного  вчителя» (відповідальний - Бойко Л.Б.)</a:t>
            </a:r>
            <a:endParaRPr lang="ru-RU" sz="1000" dirty="0"/>
          </a:p>
          <a:p>
            <a:r>
              <a:rPr lang="uk-UA" sz="1000" dirty="0"/>
              <a:t>Круглий стіл «Урок у творчому пошуку вчителів» (відповідальний  - Ярова Н.В</a:t>
            </a:r>
            <a:r>
              <a:rPr lang="uk-UA" sz="1000" dirty="0" smtClean="0"/>
              <a:t>.)</a:t>
            </a:r>
            <a:endParaRPr lang="ru-RU" sz="1000" dirty="0"/>
          </a:p>
          <a:p>
            <a:r>
              <a:rPr lang="uk-UA" sz="1000" dirty="0"/>
              <a:t>Семінар «Конструювання та раціональна організація комп’ютерно-орієнтованого </a:t>
            </a:r>
            <a:r>
              <a:rPr lang="uk-UA" sz="1000" dirty="0" err="1" smtClean="0"/>
              <a:t>уроку.Перспективи</a:t>
            </a:r>
            <a:r>
              <a:rPr lang="uk-UA" sz="1000" dirty="0" smtClean="0"/>
              <a:t> </a:t>
            </a:r>
            <a:r>
              <a:rPr lang="uk-UA" sz="1000" dirty="0"/>
              <a:t>вдосконалення» (</a:t>
            </a:r>
            <a:r>
              <a:rPr lang="uk-UA" sz="1000" dirty="0" err="1"/>
              <a:t>Залевська</a:t>
            </a:r>
            <a:r>
              <a:rPr lang="uk-UA" sz="1000" dirty="0"/>
              <a:t> А.А.) </a:t>
            </a:r>
            <a:endParaRPr lang="ru-RU" sz="1000" dirty="0"/>
          </a:p>
          <a:p>
            <a:r>
              <a:rPr lang="uk-UA" sz="1000" dirty="0"/>
              <a:t>Семінар-практикум «Участь вчителів та учнів у телекомунікаційних проектах» (відповідальний  - </a:t>
            </a:r>
            <a:r>
              <a:rPr lang="uk-UA" sz="1000" dirty="0" err="1"/>
              <a:t>Залевська</a:t>
            </a:r>
            <a:r>
              <a:rPr lang="uk-UA" sz="1000" dirty="0"/>
              <a:t> А.А.)</a:t>
            </a:r>
            <a:endParaRPr lang="ru-RU" sz="1000" dirty="0"/>
          </a:p>
          <a:p>
            <a:r>
              <a:rPr lang="uk-UA" sz="1000" dirty="0"/>
              <a:t>Майстер – клас «Створення педагогами власних </a:t>
            </a:r>
            <a:r>
              <a:rPr lang="uk-UA" sz="1000" dirty="0" err="1"/>
              <a:t>блогів</a:t>
            </a:r>
            <a:r>
              <a:rPr lang="uk-UA" sz="1000" dirty="0"/>
              <a:t>, веб-сайтів»  (відповідальний </a:t>
            </a:r>
            <a:r>
              <a:rPr lang="uk-UA" sz="1000" dirty="0" err="1"/>
              <a:t>-Залевська</a:t>
            </a:r>
            <a:r>
              <a:rPr lang="uk-UA" sz="1000" dirty="0"/>
              <a:t> А А.)</a:t>
            </a:r>
            <a:endParaRPr lang="ru-RU" sz="1000" dirty="0"/>
          </a:p>
          <a:p>
            <a:r>
              <a:rPr lang="uk-UA" sz="1000" dirty="0"/>
              <a:t>Семінар «Запровадження в </a:t>
            </a:r>
            <a:r>
              <a:rPr lang="uk-UA" sz="1000" dirty="0" err="1"/>
              <a:t>навчально</a:t>
            </a:r>
            <a:r>
              <a:rPr lang="uk-UA" sz="1000" dirty="0"/>
              <a:t> – виховний процес </a:t>
            </a:r>
            <a:r>
              <a:rPr lang="uk-UA" sz="1000" dirty="0" err="1"/>
              <a:t>здоров’язберігаючих</a:t>
            </a:r>
            <a:r>
              <a:rPr lang="uk-UA" sz="1000" dirty="0"/>
              <a:t> технологій, створення </a:t>
            </a:r>
            <a:r>
              <a:rPr lang="uk-UA" sz="1000" dirty="0" smtClean="0"/>
              <a:t>безпечних </a:t>
            </a:r>
            <a:r>
              <a:rPr lang="uk-UA" sz="1000" dirty="0"/>
              <a:t>умов навчання та виховання дітей» (відповідальний – Лавров С.О.)</a:t>
            </a:r>
            <a:endParaRPr lang="ru-RU" sz="1000" dirty="0"/>
          </a:p>
          <a:p>
            <a:r>
              <a:rPr lang="uk-UA" sz="1000" dirty="0" smtClean="0"/>
              <a:t>Семінар </a:t>
            </a:r>
            <a:r>
              <a:rPr lang="uk-UA" sz="1000" dirty="0"/>
              <a:t>«Конструювання та раціональна організація </a:t>
            </a:r>
            <a:r>
              <a:rPr lang="uk-UA" sz="1000" dirty="0" smtClean="0"/>
              <a:t>комп’ютерно-орієнтованого </a:t>
            </a:r>
            <a:r>
              <a:rPr lang="uk-UA" sz="1000" dirty="0"/>
              <a:t>уроку. Перспективи вдосконалення» </a:t>
            </a:r>
            <a:r>
              <a:rPr lang="uk-UA" sz="1000" dirty="0" smtClean="0"/>
              <a:t>(</a:t>
            </a:r>
            <a:r>
              <a:rPr lang="uk-UA" sz="1000" dirty="0"/>
              <a:t>відповідальний  - </a:t>
            </a:r>
            <a:r>
              <a:rPr lang="uk-UA" sz="1000" dirty="0" err="1"/>
              <a:t>Залевська</a:t>
            </a:r>
            <a:r>
              <a:rPr lang="uk-UA" sz="1000" dirty="0"/>
              <a:t> А.А</a:t>
            </a:r>
            <a:r>
              <a:rPr lang="uk-UA" sz="1000" dirty="0" smtClean="0"/>
              <a:t>.)</a:t>
            </a:r>
            <a:endParaRPr lang="ru-RU" sz="1000" dirty="0" smtClean="0"/>
          </a:p>
          <a:p>
            <a:r>
              <a:rPr lang="uk-UA" sz="1000" dirty="0" smtClean="0"/>
              <a:t>Семінар </a:t>
            </a:r>
            <a:r>
              <a:rPr lang="uk-UA" sz="1000" dirty="0"/>
              <a:t>– практикум «Формування інформаційної </a:t>
            </a:r>
            <a:r>
              <a:rPr lang="uk-UA" sz="1000" dirty="0" smtClean="0"/>
              <a:t>компетентності </a:t>
            </a:r>
            <a:r>
              <a:rPr lang="uk-UA" sz="1000" dirty="0"/>
              <a:t>вчителя та учнів початкової </a:t>
            </a:r>
            <a:r>
              <a:rPr lang="uk-UA" sz="1000" dirty="0" smtClean="0"/>
              <a:t>школи</a:t>
            </a:r>
            <a:r>
              <a:rPr lang="en-US" sz="1000" dirty="0" smtClean="0"/>
              <a:t> </a:t>
            </a:r>
            <a:r>
              <a:rPr lang="uk-UA" sz="1000" dirty="0" smtClean="0"/>
              <a:t>засобами </a:t>
            </a:r>
            <a:r>
              <a:rPr lang="uk-UA" sz="1000" dirty="0"/>
              <a:t>ІКТ</a:t>
            </a:r>
            <a:r>
              <a:rPr lang="uk-UA" sz="1000" dirty="0" smtClean="0"/>
              <a:t>»</a:t>
            </a:r>
          </a:p>
          <a:p>
            <a:r>
              <a:rPr lang="uk-UA" sz="1000" dirty="0" smtClean="0"/>
              <a:t> </a:t>
            </a:r>
            <a:r>
              <a:rPr lang="uk-UA" sz="1000" dirty="0"/>
              <a:t>(відповідальний  - Ярова Н.В.)</a:t>
            </a:r>
            <a:endParaRPr lang="ru-RU" sz="1000" dirty="0"/>
          </a:p>
          <a:p>
            <a:r>
              <a:rPr lang="uk-UA" sz="1000" dirty="0"/>
              <a:t>			</a:t>
            </a:r>
            <a:r>
              <a:rPr lang="uk-UA" sz="1200" dirty="0"/>
              <a:t> </a:t>
            </a:r>
            <a:endParaRPr lang="ru-RU" sz="1200" dirty="0"/>
          </a:p>
        </p:txBody>
      </p:sp>
      <p:sp>
        <p:nvSpPr>
          <p:cNvPr id="42" name="Rectangle 28"/>
          <p:cNvSpPr>
            <a:spLocks noChangeArrowheads="1"/>
          </p:cNvSpPr>
          <p:nvPr/>
        </p:nvSpPr>
        <p:spPr bwMode="gray">
          <a:xfrm>
            <a:off x="6189339" y="3535197"/>
            <a:ext cx="246815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uk-UA" sz="1200" dirty="0" smtClean="0"/>
              <a:t>Підвищення кваліфікації</a:t>
            </a:r>
          </a:p>
          <a:p>
            <a:r>
              <a:rPr lang="uk-UA" sz="1200" dirty="0" smtClean="0"/>
              <a:t>Самоосвіта</a:t>
            </a:r>
          </a:p>
          <a:p>
            <a:r>
              <a:rPr lang="uk-UA" sz="1200" dirty="0" smtClean="0"/>
              <a:t>Консультації</a:t>
            </a:r>
            <a:endParaRPr lang="ru-RU" sz="1200" dirty="0"/>
          </a:p>
          <a:p>
            <a:r>
              <a:rPr lang="uk-UA" sz="1200" dirty="0" smtClean="0"/>
              <a:t>Творчі звіти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2525" y="19050"/>
            <a:ext cx="423047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/>
              <a:t>Шкільні  методичні об’єднання: </a:t>
            </a:r>
            <a:endParaRPr lang="ru-RU" sz="1200" b="1" dirty="0"/>
          </a:p>
          <a:p>
            <a:r>
              <a:rPr lang="uk-UA" sz="1200" dirty="0"/>
              <a:t>а) циклові методичні </a:t>
            </a:r>
            <a:r>
              <a:rPr lang="uk-UA" sz="1200" dirty="0" smtClean="0"/>
              <a:t>об’єднання;</a:t>
            </a:r>
          </a:p>
          <a:p>
            <a:r>
              <a:rPr lang="uk-UA" sz="1200" dirty="0" smtClean="0"/>
              <a:t>б </a:t>
            </a:r>
            <a:r>
              <a:rPr lang="uk-UA" sz="1200" dirty="0"/>
              <a:t>) предметні методичні </a:t>
            </a:r>
            <a:r>
              <a:rPr lang="uk-UA" sz="1200" dirty="0" smtClean="0"/>
              <a:t>об’єднання.</a:t>
            </a:r>
          </a:p>
          <a:p>
            <a:r>
              <a:rPr lang="uk-UA" sz="1200" dirty="0"/>
              <a:t>Методичне об’єднання класних керівників 5-11 </a:t>
            </a:r>
            <a:r>
              <a:rPr lang="uk-UA" sz="1200" dirty="0" smtClean="0"/>
              <a:t>класів.</a:t>
            </a:r>
          </a:p>
          <a:p>
            <a:r>
              <a:rPr lang="uk-UA" sz="1200" dirty="0"/>
              <a:t>Методичне об’єднання  вихователів ГПД та класних керівників початкових </a:t>
            </a:r>
            <a:r>
              <a:rPr lang="uk-UA" sz="1200" dirty="0" smtClean="0"/>
              <a:t>класів.</a:t>
            </a:r>
            <a:endParaRPr lang="ru-RU" sz="1200" dirty="0"/>
          </a:p>
          <a:p>
            <a:r>
              <a:rPr lang="uk-UA" sz="1200" dirty="0"/>
              <a:t>Школа молодого вчителя  з проблеми </a:t>
            </a:r>
            <a:r>
              <a:rPr lang="ru-RU" sz="1200" dirty="0"/>
              <a:t>«</a:t>
            </a:r>
            <a:r>
              <a:rPr lang="ru-RU" sz="1200" dirty="0" err="1"/>
              <a:t>Становлення</a:t>
            </a:r>
            <a:r>
              <a:rPr lang="ru-RU" sz="1200" dirty="0"/>
              <a:t> молодого </a:t>
            </a:r>
            <a:r>
              <a:rPr lang="ru-RU" sz="1200" dirty="0" err="1"/>
              <a:t>вчителя</a:t>
            </a:r>
            <a:r>
              <a:rPr lang="ru-RU" sz="1200" dirty="0"/>
              <a:t> – основа </a:t>
            </a:r>
            <a:r>
              <a:rPr lang="ru-RU" sz="1200" dirty="0" err="1"/>
              <a:t>розвитку</a:t>
            </a:r>
            <a:r>
              <a:rPr lang="ru-RU" sz="1200" dirty="0"/>
              <a:t> </a:t>
            </a:r>
            <a:r>
              <a:rPr lang="ru-RU" sz="1200" dirty="0" err="1"/>
              <a:t>освіти</a:t>
            </a:r>
            <a:r>
              <a:rPr lang="ru-RU" sz="1200" dirty="0" smtClean="0"/>
              <a:t>»</a:t>
            </a:r>
          </a:p>
          <a:p>
            <a:r>
              <a:rPr lang="uk-UA" sz="1200" dirty="0" smtClean="0"/>
              <a:t> </a:t>
            </a:r>
            <a:r>
              <a:rPr lang="uk-UA" sz="1200" dirty="0"/>
              <a:t>(керівник </a:t>
            </a:r>
            <a:r>
              <a:rPr lang="uk-UA" sz="1200" dirty="0" err="1"/>
              <a:t>Профатило</a:t>
            </a:r>
            <a:r>
              <a:rPr lang="uk-UA" sz="1200" dirty="0"/>
              <a:t> І.І</a:t>
            </a:r>
            <a:r>
              <a:rPr lang="uk-UA" sz="1200" dirty="0" smtClean="0"/>
              <a:t>.).</a:t>
            </a:r>
          </a:p>
          <a:p>
            <a:r>
              <a:rPr lang="uk-UA" sz="1200" dirty="0"/>
              <a:t>Школа педагогічної майстерності з проблеми «Сучасні підходи до навчально-виховного процесу та творче впровадження педагогічної спадщини В.О.Сухомлинського в практику сучасної школи» (керівник – Коломієць Л.А</a:t>
            </a:r>
            <a:r>
              <a:rPr lang="uk-UA" sz="1200" dirty="0" smtClean="0"/>
              <a:t>.).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106</TotalTime>
  <Words>188</Words>
  <Application>Microsoft Office PowerPoint</Application>
  <PresentationFormat>Екран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edit title style</dc:title>
  <dc:creator>pc</dc:creator>
  <cp:lastModifiedBy>Admin</cp:lastModifiedBy>
  <cp:revision>9</cp:revision>
  <dcterms:created xsi:type="dcterms:W3CDTF">2014-08-08T15:28:43Z</dcterms:created>
  <dcterms:modified xsi:type="dcterms:W3CDTF">2014-10-15T10:36:08Z</dcterms:modified>
</cp:coreProperties>
</file>