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7" r:id="rId3"/>
    <p:sldId id="288" r:id="rId4"/>
    <p:sldId id="262" r:id="rId5"/>
    <p:sldId id="257" r:id="rId6"/>
    <p:sldId id="260" r:id="rId7"/>
    <p:sldId id="289" r:id="rId8"/>
    <p:sldId id="290" r:id="rId9"/>
    <p:sldId id="291" r:id="rId10"/>
    <p:sldId id="261" r:id="rId11"/>
    <p:sldId id="292" r:id="rId12"/>
    <p:sldId id="293" r:id="rId13"/>
    <p:sldId id="294" r:id="rId14"/>
    <p:sldId id="295" r:id="rId15"/>
    <p:sldId id="270" r:id="rId16"/>
    <p:sldId id="282" r:id="rId17"/>
    <p:sldId id="25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69" d="100"/>
          <a:sy n="69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013-2014\&#1072;&#1085;&#1072;&#1083;&#1110;&#1079;%20&#1084;&#1077;&#1090;&#1086;&#1076;&#1080;&#1095;&#1085;&#1086;&#1111;%20&#1088;&#1072;&#1076;&#1080;%202014\&#1091;&#1095;&#1072;&#1089;&#1090;&#1100;%20&#1091;%20&#1079;&#1072;&#1093;&#1086;&#1076;&#1072;&#1093;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Лист2!$C$6</c:f>
              <c:strCache>
                <c:ptCount val="1"/>
                <c:pt idx="0">
                  <c:v>2011-2012 н.р.</c:v>
                </c:pt>
              </c:strCache>
            </c:strRef>
          </c:tx>
          <c:cat>
            <c:strRef>
              <c:f>Лист2!$B$7:$B$12</c:f>
              <c:strCache>
                <c:ptCount val="6"/>
                <c:pt idx="0">
                  <c:v>Рецензія</c:v>
                </c:pt>
                <c:pt idx="1">
                  <c:v>Апробація</c:v>
                </c:pt>
                <c:pt idx="2">
                  <c:v>Уроки</c:v>
                </c:pt>
                <c:pt idx="3">
                  <c:v>План роботи</c:v>
                </c:pt>
                <c:pt idx="4">
                  <c:v>Статті</c:v>
                </c:pt>
                <c:pt idx="5">
                  <c:v>Посібник</c:v>
                </c:pt>
              </c:strCache>
            </c:strRef>
          </c:cat>
          <c:val>
            <c:numRef>
              <c:f>Лист2!$C$7:$C$12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  <c:pt idx="4">
                  <c:v>11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Лист2!$D$6</c:f>
              <c:strCache>
                <c:ptCount val="1"/>
                <c:pt idx="0">
                  <c:v>2012-2013 н.р.</c:v>
                </c:pt>
              </c:strCache>
            </c:strRef>
          </c:tx>
          <c:cat>
            <c:strRef>
              <c:f>Лист2!$B$7:$B$12</c:f>
              <c:strCache>
                <c:ptCount val="6"/>
                <c:pt idx="0">
                  <c:v>Рецензія</c:v>
                </c:pt>
                <c:pt idx="1">
                  <c:v>Апробація</c:v>
                </c:pt>
                <c:pt idx="2">
                  <c:v>Уроки</c:v>
                </c:pt>
                <c:pt idx="3">
                  <c:v>План роботи</c:v>
                </c:pt>
                <c:pt idx="4">
                  <c:v>Статті</c:v>
                </c:pt>
                <c:pt idx="5">
                  <c:v>Посібник</c:v>
                </c:pt>
              </c:strCache>
            </c:strRef>
          </c:cat>
          <c:val>
            <c:numRef>
              <c:f>Лист2!$D$7:$D$12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20</c:v>
                </c:pt>
                <c:pt idx="5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Лист2!$E$6</c:f>
              <c:strCache>
                <c:ptCount val="1"/>
                <c:pt idx="0">
                  <c:v>2013-2014 н.р.</c:v>
                </c:pt>
              </c:strCache>
            </c:strRef>
          </c:tx>
          <c:cat>
            <c:strRef>
              <c:f>Лист2!$B$7:$B$12</c:f>
              <c:strCache>
                <c:ptCount val="6"/>
                <c:pt idx="0">
                  <c:v>Рецензія</c:v>
                </c:pt>
                <c:pt idx="1">
                  <c:v>Апробація</c:v>
                </c:pt>
                <c:pt idx="2">
                  <c:v>Уроки</c:v>
                </c:pt>
                <c:pt idx="3">
                  <c:v>План роботи</c:v>
                </c:pt>
                <c:pt idx="4">
                  <c:v>Статті</c:v>
                </c:pt>
                <c:pt idx="5">
                  <c:v>Посібник</c:v>
                </c:pt>
              </c:strCache>
            </c:strRef>
          </c:cat>
          <c:val>
            <c:numRef>
              <c:f>Лист2!$E$7:$E$12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29</c:v>
                </c:pt>
                <c:pt idx="5">
                  <c:v>5</c:v>
                </c:pt>
              </c:numCache>
            </c:numRef>
          </c:val>
        </c:ser>
        <c:dLbls/>
        <c:shape val="cylinder"/>
        <c:axId val="56631680"/>
        <c:axId val="56633216"/>
        <c:axId val="0"/>
      </c:bar3DChart>
      <c:catAx>
        <c:axId val="56631680"/>
        <c:scaling>
          <c:orientation val="minMax"/>
        </c:scaling>
        <c:axPos val="b"/>
        <c:tickLblPos val="nextTo"/>
        <c:crossAx val="56633216"/>
        <c:crosses val="autoZero"/>
        <c:auto val="1"/>
        <c:lblAlgn val="ctr"/>
        <c:lblOffset val="100"/>
      </c:catAx>
      <c:valAx>
        <c:axId val="56633216"/>
        <c:scaling>
          <c:orientation val="minMax"/>
        </c:scaling>
        <c:axPos val="l"/>
        <c:majorGridlines/>
        <c:numFmt formatCode="General" sourceLinked="1"/>
        <c:tickLblPos val="nextTo"/>
        <c:crossAx val="5663168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FA1619-CD94-4E54-A7DE-14763AAA2062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980849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Rectangle 27" descr="02"/>
          <p:cNvSpPr>
            <a:spLocks noChangeArrowheads="1"/>
          </p:cNvSpPr>
          <p:nvPr/>
        </p:nvSpPr>
        <p:spPr bwMode="gray">
          <a:xfrm rot="-472398">
            <a:off x="381000" y="304800"/>
            <a:ext cx="4267200" cy="42672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Rectangle 25" descr="01"/>
          <p:cNvSpPr>
            <a:spLocks noChangeArrowheads="1"/>
          </p:cNvSpPr>
          <p:nvPr/>
        </p:nvSpPr>
        <p:spPr bwMode="gray">
          <a:xfrm rot="-1211045">
            <a:off x="762000" y="1219200"/>
            <a:ext cx="4876800" cy="48768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204" name="Picture 12" descr="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26" b="6250"/>
          <a:stretch>
            <a:fillRect/>
          </a:stretch>
        </p:blipFill>
        <p:spPr bwMode="gray">
          <a:xfrm>
            <a:off x="2466975" y="0"/>
            <a:ext cx="2105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Freeform 7"/>
          <p:cNvSpPr>
            <a:spLocks/>
          </p:cNvSpPr>
          <p:nvPr/>
        </p:nvSpPr>
        <p:spPr bwMode="gray">
          <a:xfrm>
            <a:off x="2895600" y="0"/>
            <a:ext cx="6248400" cy="6858000"/>
          </a:xfrm>
          <a:custGeom>
            <a:avLst/>
            <a:gdLst>
              <a:gd name="T0" fmla="*/ 305 w 3936"/>
              <a:gd name="T1" fmla="*/ 4317 h 4320"/>
              <a:gd name="T2" fmla="*/ 0 w 3936"/>
              <a:gd name="T3" fmla="*/ 0 h 4320"/>
              <a:gd name="T4" fmla="*/ 3936 w 3936"/>
              <a:gd name="T5" fmla="*/ 0 h 4320"/>
              <a:gd name="T6" fmla="*/ 3936 w 3936"/>
              <a:gd name="T7" fmla="*/ 4320 h 4320"/>
              <a:gd name="T8" fmla="*/ 305 w 3936"/>
              <a:gd name="T9" fmla="*/ 4317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6" h="4320">
                <a:moveTo>
                  <a:pt x="305" y="4317"/>
                </a:moveTo>
                <a:lnTo>
                  <a:pt x="0" y="0"/>
                </a:lnTo>
                <a:lnTo>
                  <a:pt x="3936" y="0"/>
                </a:lnTo>
                <a:lnTo>
                  <a:pt x="3936" y="4320"/>
                </a:lnTo>
                <a:lnTo>
                  <a:pt x="305" y="431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295400"/>
            <a:ext cx="5638800" cy="1012825"/>
          </a:xfrm>
        </p:spPr>
        <p:txBody>
          <a:bodyPr/>
          <a:lstStyle>
            <a:lvl1pPr algn="r">
              <a:defRPr sz="55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514600"/>
            <a:ext cx="49530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872B3AA-2494-487D-8E82-06EE4CED0058}" type="slidenum">
              <a:rPr lang="en-US" altLang="ru-RU"/>
              <a:pPr/>
              <a:t>‹№›</a:t>
            </a:fld>
            <a:endParaRPr lang="en-US" altLang="ru-RU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gray">
          <a:xfrm>
            <a:off x="7772400" y="618648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/>
              <a:t>L/O/G/O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gray">
          <a:xfrm>
            <a:off x="3657600" y="52578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gray">
          <a:xfrm>
            <a:off x="3657600" y="54864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gray">
          <a:xfrm>
            <a:off x="3657600" y="57150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gray">
          <a:xfrm>
            <a:off x="3657600" y="59436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gray">
          <a:xfrm>
            <a:off x="3657600" y="61722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21" name="Picture 29" descr="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1444625" y="0"/>
            <a:ext cx="384175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1676400" y="1193800"/>
            <a:ext cx="396875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26" name="Picture 34" descr="0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3657600" y="4884738"/>
            <a:ext cx="2971800" cy="20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9" grpId="0" animBg="1"/>
      <p:bldP spid="821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59C38-83E8-435A-A90C-58BA4F666DE7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87380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86E4E-44DF-428D-8546-A4FB40EE01A1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43356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07832-75A1-4FCA-AD3F-CA7990BAAB61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48315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8F573-87DB-424E-AAB3-52A03A5887D3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05250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F128D-0F1A-40A0-96BC-DA98637A43CA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50726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AE3C0-3507-4D90-8B91-53E1AAC1855D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33505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353C2-AC5F-453B-862D-A3F65470A219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12027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91B80-D397-406E-850F-7D149D088914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566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E62C0-7453-4D8A-A0FA-6D24761AF100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0944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E20DA-B940-49F9-A97C-AF52359FC489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17289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 descr="0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42" b="6250"/>
          <a:stretch>
            <a:fillRect/>
          </a:stretch>
        </p:blipFill>
        <p:spPr bwMode="gray">
          <a:xfrm>
            <a:off x="152400" y="0"/>
            <a:ext cx="144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55" name="Freeform 31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>
              <a:gd name="T0" fmla="*/ 312 w 5480"/>
              <a:gd name="T1" fmla="*/ 4336 h 4336"/>
              <a:gd name="T2" fmla="*/ 0 w 5480"/>
              <a:gd name="T3" fmla="*/ 0 h 4336"/>
              <a:gd name="T4" fmla="*/ 5480 w 5480"/>
              <a:gd name="T5" fmla="*/ 0 h 4336"/>
              <a:gd name="T6" fmla="*/ 5480 w 5480"/>
              <a:gd name="T7" fmla="*/ 4320 h 4336"/>
              <a:gd name="T8" fmla="*/ 312 w 5480"/>
              <a:gd name="T9" fmla="*/ 4336 h 4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pic>
        <p:nvPicPr>
          <p:cNvPr id="1044" name="Picture 20" descr="0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6200" y="5638800"/>
            <a:ext cx="16764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Text Box 21"/>
          <p:cNvSpPr txBox="1">
            <a:spLocks noChangeArrowheads="1"/>
          </p:cNvSpPr>
          <p:nvPr/>
        </p:nvSpPr>
        <p:spPr bwMode="gray">
          <a:xfrm>
            <a:off x="7050088" y="6465888"/>
            <a:ext cx="2017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400"/>
              <a:t>www.themegallery.com</a:t>
            </a:r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8013700" y="193675"/>
            <a:ext cx="901700" cy="971550"/>
            <a:chOff x="5048" y="122"/>
            <a:chExt cx="568" cy="612"/>
          </a:xfrm>
        </p:grpSpPr>
        <p:sp>
          <p:nvSpPr>
            <p:cNvPr id="1040" name="Rectangle 16" descr="02"/>
            <p:cNvSpPr>
              <a:spLocks noChangeArrowheads="1"/>
            </p:cNvSpPr>
            <p:nvPr userDrawn="1"/>
          </p:nvSpPr>
          <p:spPr bwMode="gray">
            <a:xfrm rot="1760290">
              <a:off x="5048" y="166"/>
              <a:ext cx="568" cy="568"/>
            </a:xfrm>
            <a:prstGeom prst="rect">
              <a:avLst/>
            </a:prstGeom>
            <a:blipFill dpi="0" rotWithShape="1">
              <a:blip r:embed="rId15" cstate="print"/>
              <a:srcRect/>
              <a:stretch>
                <a:fillRect/>
              </a:stretch>
            </a:blip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2" name="Picture 18" descr="03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464" y="122"/>
              <a:ext cx="104" cy="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2" name="Group 28"/>
          <p:cNvGrpSpPr>
            <a:grpSpLocks/>
          </p:cNvGrpSpPr>
          <p:nvPr/>
        </p:nvGrpSpPr>
        <p:grpSpPr bwMode="auto">
          <a:xfrm>
            <a:off x="7283450" y="0"/>
            <a:ext cx="1022350" cy="1233488"/>
            <a:chOff x="4588" y="0"/>
            <a:chExt cx="644" cy="777"/>
          </a:xfrm>
        </p:grpSpPr>
        <p:sp>
          <p:nvSpPr>
            <p:cNvPr id="1041" name="Rectangle 17" descr="01"/>
            <p:cNvSpPr>
              <a:spLocks noChangeArrowheads="1"/>
            </p:cNvSpPr>
            <p:nvPr userDrawn="1"/>
          </p:nvSpPr>
          <p:spPr bwMode="gray">
            <a:xfrm rot="682726">
              <a:off x="4588" y="133"/>
              <a:ext cx="644" cy="644"/>
            </a:xfrm>
            <a:prstGeom prst="rect">
              <a:avLst/>
            </a:prstGeom>
            <a:blipFill dpi="0" rotWithShape="1">
              <a:blip r:embed="rId17" cstate="print"/>
              <a:srcRect/>
              <a:stretch>
                <a:fillRect/>
              </a:stretch>
            </a:blip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3" name="Picture 19" descr="04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880" y="0"/>
              <a:ext cx="120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6" name="Rectangle 3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194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29200" y="6477000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5FF215-F8E7-4E35-BD24-E5AEB1043685}" type="slidenum">
              <a:rPr lang="en-US" altLang="ru-RU"/>
              <a:pPr/>
              <a:t>‹№›</a:t>
            </a:fld>
            <a:endParaRPr lang="en-US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55976" y="116632"/>
            <a:ext cx="4608512" cy="266429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altLang="ru-RU" sz="4000" dirty="0" err="1" smtClean="0">
                <a:solidFill>
                  <a:schemeClr val="tx1">
                    <a:lumMod val="50000"/>
                  </a:schemeClr>
                </a:solidFill>
              </a:rPr>
              <a:t>Анал</a:t>
            </a:r>
            <a:r>
              <a:rPr lang="uk-UA" altLang="ru-RU" sz="4000" dirty="0" smtClean="0">
                <a:solidFill>
                  <a:schemeClr val="tx1">
                    <a:lumMod val="50000"/>
                  </a:schemeClr>
                </a:solidFill>
              </a:rPr>
              <a:t>із </a:t>
            </a:r>
            <a:br>
              <a:rPr lang="uk-UA" altLang="ru-RU" sz="40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altLang="ru-RU" sz="4000" dirty="0" smtClean="0">
                <a:solidFill>
                  <a:schemeClr val="tx1">
                    <a:lumMod val="50000"/>
                  </a:schemeClr>
                </a:solidFill>
              </a:rPr>
              <a:t>методичної роботи </a:t>
            </a:r>
            <a:br>
              <a:rPr lang="uk-UA" altLang="ru-RU" sz="40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altLang="ru-RU" sz="4000" dirty="0" smtClean="0">
                <a:solidFill>
                  <a:schemeClr val="tx1">
                    <a:lumMod val="50000"/>
                  </a:schemeClr>
                </a:solidFill>
              </a:rPr>
              <a:t>за 2013-2014 </a:t>
            </a:r>
            <a:r>
              <a:rPr lang="uk-UA" altLang="ru-RU" sz="4000" dirty="0" err="1" smtClean="0">
                <a:solidFill>
                  <a:schemeClr val="tx1">
                    <a:lumMod val="50000"/>
                  </a:schemeClr>
                </a:solidFill>
              </a:rPr>
              <a:t>н.р</a:t>
            </a:r>
            <a:r>
              <a:rPr lang="uk-UA" altLang="ru-RU" sz="4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altLang="ru-RU" sz="4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 err="1" smtClean="0">
                <a:solidFill>
                  <a:schemeClr val="tx1">
                    <a:lumMod val="50000"/>
                  </a:schemeClr>
                </a:solidFill>
              </a:rPr>
              <a:t>Презентац</a:t>
            </a:r>
            <a:r>
              <a:rPr lang="uk-UA" altLang="ru-RU" dirty="0" err="1" smtClean="0">
                <a:solidFill>
                  <a:schemeClr val="tx1">
                    <a:lumMod val="50000"/>
                  </a:schemeClr>
                </a:solidFill>
              </a:rPr>
              <a:t>ія</a:t>
            </a:r>
            <a:r>
              <a:rPr lang="uk-UA" altLang="ru-RU" dirty="0" smtClean="0">
                <a:solidFill>
                  <a:schemeClr val="tx1">
                    <a:lumMod val="50000"/>
                  </a:schemeClr>
                </a:solidFill>
              </a:rPr>
              <a:t> досвіду</a:t>
            </a:r>
            <a:endParaRPr lang="en-US" alt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gray">
          <a:xfrm>
            <a:off x="2895600" y="2365375"/>
            <a:ext cx="2743200" cy="27432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gray">
          <a:xfrm>
            <a:off x="4038600" y="2879725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gray">
          <a:xfrm>
            <a:off x="3276600" y="3660775"/>
            <a:ext cx="1524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gray">
          <a:xfrm>
            <a:off x="4114800" y="2517775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gray">
          <a:xfrm flipH="1">
            <a:off x="4210050" y="4041775"/>
            <a:ext cx="819150" cy="140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gray">
          <a:xfrm>
            <a:off x="5410200" y="3965575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gray">
          <a:xfrm flipV="1">
            <a:off x="5410200" y="2670175"/>
            <a:ext cx="533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gray">
          <a:xfrm>
            <a:off x="4676775" y="3270250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2461117" y="1305537"/>
            <a:ext cx="1903414" cy="1303338"/>
            <a:chOff x="1687" y="1060"/>
            <a:chExt cx="1199" cy="821"/>
          </a:xfrm>
        </p:grpSpPr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>
              <a:off x="2096" y="1060"/>
              <a:ext cx="571" cy="821"/>
              <a:chOff x="3984" y="1632"/>
              <a:chExt cx="781" cy="1124"/>
            </a:xfrm>
          </p:grpSpPr>
          <p:pic>
            <p:nvPicPr>
              <p:cNvPr id="12304" name="Picture 16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305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2306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07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08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09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0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11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12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3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4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5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316" name="Group 28"/>
            <p:cNvGrpSpPr>
              <a:grpSpLocks/>
            </p:cNvGrpSpPr>
            <p:nvPr/>
          </p:nvGrpSpPr>
          <p:grpSpPr bwMode="auto">
            <a:xfrm rot="-3733502" flipH="1" flipV="1">
              <a:off x="2441" y="1492"/>
              <a:ext cx="439" cy="96"/>
              <a:chOff x="2532" y="1051"/>
              <a:chExt cx="743" cy="185"/>
            </a:xfrm>
          </p:grpSpPr>
          <p:grpSp>
            <p:nvGrpSpPr>
              <p:cNvPr id="12317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18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19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0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1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2323" name="AutoShape 35"/>
              <p:cNvSpPr>
                <a:spLocks noChangeArrowheads="1"/>
              </p:cNvSpPr>
              <p:nvPr/>
            </p:nvSpPr>
            <p:spPr bwMode="white">
              <a:xfrm rot="6616670">
                <a:off x="2895" y="875"/>
                <a:ext cx="151" cy="543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327" name="Rectangle 39"/>
            <p:cNvSpPr>
              <a:spLocks noChangeArrowheads="1"/>
            </p:cNvSpPr>
            <p:nvPr/>
          </p:nvSpPr>
          <p:spPr bwMode="gray">
            <a:xfrm>
              <a:off x="1687" y="1361"/>
              <a:ext cx="11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uk-UA" altLang="ru-RU" sz="2000" b="1" dirty="0" smtClean="0">
                  <a:solidFill>
                    <a:srgbClr val="000000"/>
                  </a:solidFill>
                  <a:latin typeface="+mj-lt"/>
                </a:rPr>
                <a:t>Волошина Т.В.</a:t>
              </a:r>
              <a:endParaRPr lang="en-US" altLang="ru-RU" sz="2000" b="1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2328" name="Group 40"/>
          <p:cNvGrpSpPr>
            <a:grpSpLocks/>
          </p:cNvGrpSpPr>
          <p:nvPr/>
        </p:nvGrpSpPr>
        <p:grpSpPr bwMode="auto">
          <a:xfrm>
            <a:off x="1089024" y="2317160"/>
            <a:ext cx="1958977" cy="2214565"/>
            <a:chOff x="1815" y="1060"/>
            <a:chExt cx="1234" cy="1395"/>
          </a:xfrm>
        </p:grpSpPr>
        <p:grpSp>
          <p:nvGrpSpPr>
            <p:cNvPr id="12330" name="Group 42"/>
            <p:cNvGrpSpPr>
              <a:grpSpLocks/>
            </p:cNvGrpSpPr>
            <p:nvPr/>
          </p:nvGrpSpPr>
          <p:grpSpPr bwMode="auto">
            <a:xfrm>
              <a:off x="2096" y="1060"/>
              <a:ext cx="571" cy="821"/>
              <a:chOff x="3984" y="1632"/>
              <a:chExt cx="781" cy="1124"/>
            </a:xfrm>
          </p:grpSpPr>
          <p:pic>
            <p:nvPicPr>
              <p:cNvPr id="12333" name="Picture 45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334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2335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36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37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38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39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40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41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2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3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4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345" name="Group 57"/>
            <p:cNvGrpSpPr>
              <a:grpSpLocks/>
            </p:cNvGrpSpPr>
            <p:nvPr/>
          </p:nvGrpSpPr>
          <p:grpSpPr bwMode="auto">
            <a:xfrm rot="-3733502" flipH="1" flipV="1">
              <a:off x="2392" y="1502"/>
              <a:ext cx="495" cy="112"/>
              <a:chOff x="2532" y="1051"/>
              <a:chExt cx="839" cy="215"/>
            </a:xfrm>
          </p:grpSpPr>
          <p:grpSp>
            <p:nvGrpSpPr>
              <p:cNvPr id="12346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47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48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49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50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51" name="Group 63"/>
              <p:cNvGrpSpPr>
                <a:grpSpLocks/>
              </p:cNvGrpSpPr>
              <p:nvPr/>
            </p:nvGrpSpPr>
            <p:grpSpPr bwMode="auto">
              <a:xfrm rot="1353540">
                <a:off x="2688" y="1100"/>
                <a:ext cx="683" cy="166"/>
                <a:chOff x="1565" y="2568"/>
                <a:chExt cx="1028" cy="249"/>
              </a:xfrm>
            </p:grpSpPr>
            <p:sp>
              <p:nvSpPr>
                <p:cNvPr id="12352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53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54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356" name="Rectangle 68"/>
            <p:cNvSpPr>
              <a:spLocks noChangeArrowheads="1"/>
            </p:cNvSpPr>
            <p:nvPr/>
          </p:nvSpPr>
          <p:spPr bwMode="gray">
            <a:xfrm>
              <a:off x="1815" y="1272"/>
              <a:ext cx="1234" cy="1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uk-UA" altLang="ru-RU" sz="2000" b="1" dirty="0" err="1" smtClean="0">
                  <a:solidFill>
                    <a:srgbClr val="000000"/>
                  </a:solidFill>
                  <a:latin typeface="+mj-lt"/>
                </a:rPr>
                <a:t>Залевська</a:t>
              </a:r>
              <a:r>
                <a:rPr lang="uk-UA" altLang="ru-RU" sz="2000" b="1" dirty="0" smtClean="0">
                  <a:solidFill>
                    <a:srgbClr val="000000"/>
                  </a:solidFill>
                  <a:latin typeface="+mj-lt"/>
                </a:rPr>
                <a:t> А.А.</a:t>
              </a:r>
            </a:p>
            <a:p>
              <a:pPr algn="ctr"/>
              <a:r>
                <a:rPr lang="uk-UA" altLang="ru-RU" sz="2000" b="1" dirty="0" smtClean="0">
                  <a:solidFill>
                    <a:srgbClr val="000000"/>
                  </a:solidFill>
                  <a:latin typeface="+mj-lt"/>
                </a:rPr>
                <a:t>Коломієць Л.А.</a:t>
              </a:r>
            </a:p>
            <a:p>
              <a:pPr algn="ctr"/>
              <a:r>
                <a:rPr lang="uk-UA" altLang="ru-RU" sz="2000" b="1" dirty="0" smtClean="0">
                  <a:solidFill>
                    <a:srgbClr val="000000"/>
                  </a:solidFill>
                  <a:latin typeface="+mj-lt"/>
                </a:rPr>
                <a:t>Бузько В.Л.</a:t>
              </a:r>
            </a:p>
            <a:p>
              <a:pPr algn="ctr"/>
              <a:r>
                <a:rPr lang="uk-UA" altLang="ru-RU" sz="2000" b="1" dirty="0" smtClean="0">
                  <a:solidFill>
                    <a:srgbClr val="000000"/>
                  </a:solidFill>
                  <a:latin typeface="+mj-lt"/>
                </a:rPr>
                <a:t>Ярова Н.В.</a:t>
              </a:r>
            </a:p>
            <a:p>
              <a:pPr algn="ctr"/>
              <a:r>
                <a:rPr lang="uk-UA" altLang="ru-RU" sz="2000" b="1" dirty="0" err="1" smtClean="0">
                  <a:solidFill>
                    <a:srgbClr val="000000"/>
                  </a:solidFill>
                  <a:latin typeface="+mj-lt"/>
                </a:rPr>
                <a:t>Волощенко</a:t>
              </a:r>
              <a:r>
                <a:rPr lang="uk-UA" altLang="ru-RU" sz="2000" b="1" dirty="0" smtClean="0">
                  <a:solidFill>
                    <a:srgbClr val="000000"/>
                  </a:solidFill>
                  <a:latin typeface="+mj-lt"/>
                </a:rPr>
                <a:t> І.І.</a:t>
              </a:r>
            </a:p>
            <a:p>
              <a:pPr algn="ctr"/>
              <a:endParaRPr lang="en-US" altLang="ru-RU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357" name="Group 69"/>
          <p:cNvGrpSpPr>
            <a:grpSpLocks/>
          </p:cNvGrpSpPr>
          <p:nvPr/>
        </p:nvGrpSpPr>
        <p:grpSpPr bwMode="auto">
          <a:xfrm>
            <a:off x="3324228" y="5272089"/>
            <a:ext cx="1587501" cy="1385888"/>
            <a:chOff x="2064" y="1008"/>
            <a:chExt cx="1000" cy="873"/>
          </a:xfrm>
        </p:grpSpPr>
        <p:sp>
          <p:nvSpPr>
            <p:cNvPr id="12358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363" name="Group 75"/>
            <p:cNvGrpSpPr>
              <a:grpSpLocks/>
            </p:cNvGrpSpPr>
            <p:nvPr/>
          </p:nvGrpSpPr>
          <p:grpSpPr bwMode="auto">
            <a:xfrm rot="17866498" flipH="1" flipV="1">
              <a:off x="2301" y="1509"/>
              <a:ext cx="599" cy="145"/>
              <a:chOff x="2532" y="1051"/>
              <a:chExt cx="893" cy="246"/>
            </a:xfrm>
          </p:grpSpPr>
          <p:grpSp>
            <p:nvGrpSpPr>
              <p:cNvPr id="12364" name="Group 7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65" name="AutoShape 7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66" name="AutoShape 7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67" name="AutoShape 7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68" name="AutoShape 8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69" name="Group 8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70" name="AutoShape 8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1" name="AutoShape 8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2" name="AutoShape 8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3" name="AutoShape 8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2374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2375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76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7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8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9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80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81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82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83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84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385" name="Rectangle 97"/>
            <p:cNvSpPr>
              <a:spLocks noChangeArrowheads="1"/>
            </p:cNvSpPr>
            <p:nvPr/>
          </p:nvSpPr>
          <p:spPr bwMode="gray">
            <a:xfrm>
              <a:off x="2165" y="1272"/>
              <a:ext cx="8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uk-UA" altLang="ru-RU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Чижик Г.І.</a:t>
              </a:r>
              <a:endParaRPr lang="en-US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86" name="Group 98"/>
          <p:cNvGrpSpPr>
            <a:grpSpLocks/>
          </p:cNvGrpSpPr>
          <p:nvPr/>
        </p:nvGrpSpPr>
        <p:grpSpPr bwMode="auto">
          <a:xfrm>
            <a:off x="5363659" y="3797643"/>
            <a:ext cx="1684335" cy="2727702"/>
            <a:chOff x="1976" y="1003"/>
            <a:chExt cx="722" cy="878"/>
          </a:xfrm>
        </p:grpSpPr>
        <p:sp>
          <p:nvSpPr>
            <p:cNvPr id="12387" name="Oval 99"/>
            <p:cNvSpPr>
              <a:spLocks noChangeArrowheads="1"/>
            </p:cNvSpPr>
            <p:nvPr/>
          </p:nvSpPr>
          <p:spPr bwMode="gray">
            <a:xfrm>
              <a:off x="1976" y="1003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uk-UA" sz="2000" b="1" dirty="0" err="1" smtClean="0">
                  <a:solidFill>
                    <a:schemeClr val="bg1"/>
                  </a:solidFill>
                  <a:latin typeface="+mj-lt"/>
                </a:rPr>
                <a:t>Профатило</a:t>
              </a:r>
              <a:r>
                <a:rPr lang="uk-UA" sz="2000" b="1" dirty="0" smtClean="0">
                  <a:solidFill>
                    <a:schemeClr val="bg1"/>
                  </a:solidFill>
                  <a:latin typeface="+mj-lt"/>
                </a:rPr>
                <a:t> І.І.</a:t>
              </a:r>
            </a:p>
            <a:p>
              <a:r>
                <a:rPr lang="uk-UA" sz="2000" b="1" dirty="0" err="1" smtClean="0">
                  <a:solidFill>
                    <a:schemeClr val="bg1"/>
                  </a:solidFill>
                  <a:latin typeface="+mj-lt"/>
                </a:rPr>
                <a:t>Турченко</a:t>
              </a:r>
              <a:r>
                <a:rPr lang="uk-UA" sz="2000" b="1" dirty="0" smtClean="0">
                  <a:solidFill>
                    <a:schemeClr val="bg1"/>
                  </a:solidFill>
                  <a:latin typeface="+mj-lt"/>
                </a:rPr>
                <a:t> Н.С.</a:t>
              </a:r>
            </a:p>
            <a:p>
              <a:r>
                <a:rPr lang="uk-UA" sz="2000" b="1" dirty="0" smtClean="0">
                  <a:solidFill>
                    <a:schemeClr val="bg1"/>
                  </a:solidFill>
                  <a:latin typeface="+mj-lt"/>
                </a:rPr>
                <a:t>Ворона Н.М.</a:t>
              </a:r>
            </a:p>
            <a:p>
              <a:r>
                <a:rPr lang="uk-UA" sz="2000" b="1" dirty="0" smtClean="0">
                  <a:solidFill>
                    <a:schemeClr val="bg1"/>
                  </a:solidFill>
                  <a:latin typeface="+mj-lt"/>
                </a:rPr>
                <a:t>Ворона К.С.</a:t>
              </a:r>
            </a:p>
            <a:p>
              <a:r>
                <a:rPr lang="uk-UA" sz="2000" b="1" dirty="0" err="1" smtClean="0">
                  <a:solidFill>
                    <a:schemeClr val="bg1"/>
                  </a:solidFill>
                  <a:latin typeface="+mj-lt"/>
                </a:rPr>
                <a:t>Бонк</a:t>
              </a:r>
              <a:r>
                <a:rPr lang="uk-UA" sz="2000" b="1" dirty="0" smtClean="0">
                  <a:solidFill>
                    <a:schemeClr val="bg1"/>
                  </a:solidFill>
                  <a:latin typeface="+mj-lt"/>
                </a:rPr>
                <a:t> А.В.</a:t>
              </a:r>
            </a:p>
            <a:p>
              <a:r>
                <a:rPr lang="uk-UA" sz="2000" b="1" dirty="0" smtClean="0">
                  <a:solidFill>
                    <a:schemeClr val="bg1"/>
                  </a:solidFill>
                  <a:latin typeface="+mj-lt"/>
                </a:rPr>
                <a:t>Бузько В.Л.</a:t>
              </a:r>
            </a:p>
            <a:p>
              <a:r>
                <a:rPr lang="uk-UA" sz="2000" b="1" dirty="0" smtClean="0">
                  <a:solidFill>
                    <a:schemeClr val="bg1"/>
                  </a:solidFill>
                  <a:latin typeface="+mj-lt"/>
                </a:rPr>
                <a:t>Волошина Т.В.</a:t>
              </a:r>
            </a:p>
            <a:p>
              <a:r>
                <a:rPr lang="uk-UA" sz="2000" b="1" dirty="0" smtClean="0">
                  <a:solidFill>
                    <a:schemeClr val="bg1"/>
                  </a:solidFill>
                  <a:latin typeface="+mj-lt"/>
                </a:rPr>
                <a:t>Заєць І.В.</a:t>
              </a:r>
            </a:p>
            <a:p>
              <a:endParaRPr lang="ru-RU" b="1" dirty="0">
                <a:solidFill>
                  <a:schemeClr val="bg1"/>
                </a:solidFill>
              </a:endParaRPr>
            </a:p>
          </p:txBody>
        </p:sp>
        <p:grpSp>
          <p:nvGrpSpPr>
            <p:cNvPr id="12392" name="Group 104"/>
            <p:cNvGrpSpPr>
              <a:grpSpLocks/>
            </p:cNvGrpSpPr>
            <p:nvPr/>
          </p:nvGrpSpPr>
          <p:grpSpPr bwMode="auto">
            <a:xfrm rot="17866498" flipH="1" flipV="1">
              <a:off x="2301" y="1509"/>
              <a:ext cx="599" cy="145"/>
              <a:chOff x="2532" y="1051"/>
              <a:chExt cx="893" cy="246"/>
            </a:xfrm>
          </p:grpSpPr>
          <p:grpSp>
            <p:nvGrpSpPr>
              <p:cNvPr id="12393" name="Group 10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94" name="AutoShape 10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95" name="AutoShape 10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96" name="AutoShape 10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97" name="AutoShape 10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98" name="Group 11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99" name="AutoShape 11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00" name="AutoShape 11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01" name="AutoShape 11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02" name="AutoShape 11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2403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2404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405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06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07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08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409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410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11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12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13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2415" name="Group 127"/>
          <p:cNvGrpSpPr>
            <a:grpSpLocks/>
          </p:cNvGrpSpPr>
          <p:nvPr/>
        </p:nvGrpSpPr>
        <p:grpSpPr bwMode="auto">
          <a:xfrm>
            <a:off x="4729164" y="1651001"/>
            <a:ext cx="1979614" cy="1385888"/>
            <a:chOff x="1539" y="1008"/>
            <a:chExt cx="1247" cy="873"/>
          </a:xfrm>
        </p:grpSpPr>
        <p:sp>
          <p:nvSpPr>
            <p:cNvPr id="12416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421" name="Group 133"/>
            <p:cNvGrpSpPr>
              <a:grpSpLocks/>
            </p:cNvGrpSpPr>
            <p:nvPr/>
          </p:nvGrpSpPr>
          <p:grpSpPr bwMode="auto">
            <a:xfrm rot="17866498" flipH="1" flipV="1">
              <a:off x="2301" y="1509"/>
              <a:ext cx="599" cy="145"/>
              <a:chOff x="2532" y="1051"/>
              <a:chExt cx="893" cy="246"/>
            </a:xfrm>
          </p:grpSpPr>
          <p:grpSp>
            <p:nvGrpSpPr>
              <p:cNvPr id="12422" name="Group 13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423" name="AutoShape 1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24" name="AutoShape 1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25" name="AutoShape 1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26" name="AutoShape 1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427" name="Group 13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428" name="AutoShape 14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29" name="AutoShape 14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30" name="AutoShape 14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31" name="AutoShape 14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2432" name="Group 144"/>
            <p:cNvGrpSpPr>
              <a:grpSpLocks/>
            </p:cNvGrpSpPr>
            <p:nvPr/>
          </p:nvGrpSpPr>
          <p:grpSpPr bwMode="auto">
            <a:xfrm rot="-3733502" flipH="1" flipV="1">
              <a:off x="2392" y="1502"/>
              <a:ext cx="495" cy="112"/>
              <a:chOff x="2532" y="1051"/>
              <a:chExt cx="839" cy="215"/>
            </a:xfrm>
          </p:grpSpPr>
          <p:grpSp>
            <p:nvGrpSpPr>
              <p:cNvPr id="12433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434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35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36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37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438" name="Group 150"/>
              <p:cNvGrpSpPr>
                <a:grpSpLocks/>
              </p:cNvGrpSpPr>
              <p:nvPr/>
            </p:nvGrpSpPr>
            <p:grpSpPr bwMode="auto">
              <a:xfrm rot="1353540">
                <a:off x="2688" y="1100"/>
                <a:ext cx="683" cy="166"/>
                <a:chOff x="1565" y="2568"/>
                <a:chExt cx="1028" cy="249"/>
              </a:xfrm>
            </p:grpSpPr>
            <p:sp>
              <p:nvSpPr>
                <p:cNvPr id="12439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40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41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443" name="Rectangle 155"/>
            <p:cNvSpPr>
              <a:spLocks noChangeArrowheads="1"/>
            </p:cNvSpPr>
            <p:nvPr/>
          </p:nvSpPr>
          <p:spPr bwMode="gray">
            <a:xfrm>
              <a:off x="1539" y="1290"/>
              <a:ext cx="107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uk-UA" altLang="ru-RU" sz="2000" b="1" dirty="0" smtClean="0">
                  <a:solidFill>
                    <a:srgbClr val="000000"/>
                  </a:solidFill>
                  <a:latin typeface="+mj-lt"/>
                </a:rPr>
                <a:t>Подоляк Т.В.</a:t>
              </a:r>
              <a:endParaRPr lang="en-US" altLang="ru-RU" sz="1600" b="1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2444" name="Group 156"/>
          <p:cNvGrpSpPr>
            <a:grpSpLocks/>
          </p:cNvGrpSpPr>
          <p:nvPr/>
        </p:nvGrpSpPr>
        <p:grpSpPr bwMode="auto">
          <a:xfrm rot="4976862" flipH="1">
            <a:off x="4864100" y="3444875"/>
            <a:ext cx="673100" cy="647700"/>
            <a:chOff x="1944" y="1111"/>
            <a:chExt cx="204" cy="196"/>
          </a:xfrm>
        </p:grpSpPr>
        <p:pic>
          <p:nvPicPr>
            <p:cNvPr id="12445" name="Picture 157" descr="circuler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46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447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2448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449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0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1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2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453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454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5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6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7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458" name="Arc 17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459" name="Picture 171" descr="light_shadow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460" name="AutoShape 172"/>
          <p:cNvSpPr>
            <a:spLocks/>
          </p:cNvSpPr>
          <p:nvPr/>
        </p:nvSpPr>
        <p:spPr bwMode="auto">
          <a:xfrm>
            <a:off x="7289303" y="1754407"/>
            <a:ext cx="1672729" cy="366712"/>
          </a:xfrm>
          <a:prstGeom prst="accentCallout2">
            <a:avLst>
              <a:gd name="adj1" fmla="val 31167"/>
              <a:gd name="adj2" fmla="val -5046"/>
              <a:gd name="adj3" fmla="val 31167"/>
              <a:gd name="adj4" fmla="val -38907"/>
              <a:gd name="adj5" fmla="val 99565"/>
              <a:gd name="adj6" fmla="val -73185"/>
            </a:avLst>
          </a:prstGeom>
          <a:noFill/>
          <a:ln w="9525">
            <a:solidFill>
              <a:schemeClr val="hlink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uk-UA" altLang="ru-RU" sz="2000" dirty="0" smtClean="0">
                <a:solidFill>
                  <a:srgbClr val="000000"/>
                </a:solidFill>
                <a:latin typeface="+mj-lt"/>
              </a:rPr>
              <a:t>Робота з молодими педагогами</a:t>
            </a:r>
            <a:endParaRPr lang="en-US" altLang="ru-RU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461" name="AutoShape 173"/>
          <p:cNvSpPr>
            <a:spLocks/>
          </p:cNvSpPr>
          <p:nvPr/>
        </p:nvSpPr>
        <p:spPr bwMode="auto">
          <a:xfrm>
            <a:off x="7079876" y="2980807"/>
            <a:ext cx="1509712" cy="392112"/>
          </a:xfrm>
          <a:prstGeom prst="accentCallout2">
            <a:avLst>
              <a:gd name="adj1" fmla="val 29148"/>
              <a:gd name="adj2" fmla="val -5046"/>
              <a:gd name="adj3" fmla="val 29148"/>
              <a:gd name="adj4" fmla="val -5046"/>
              <a:gd name="adj5" fmla="val 112551"/>
              <a:gd name="adj6" fmla="val -5983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sz="1400" dirty="0">
              <a:solidFill>
                <a:srgbClr val="000000"/>
              </a:solidFill>
            </a:endParaRPr>
          </a:p>
        </p:txBody>
      </p:sp>
      <p:sp>
        <p:nvSpPr>
          <p:cNvPr id="12462" name="AutoShape 174"/>
          <p:cNvSpPr>
            <a:spLocks/>
          </p:cNvSpPr>
          <p:nvPr/>
        </p:nvSpPr>
        <p:spPr bwMode="auto">
          <a:xfrm>
            <a:off x="615950" y="1165548"/>
            <a:ext cx="1822450" cy="434975"/>
          </a:xfrm>
          <a:prstGeom prst="accentCallout2">
            <a:avLst>
              <a:gd name="adj1" fmla="val 43796"/>
              <a:gd name="adj2" fmla="val 104782"/>
              <a:gd name="adj3" fmla="val 43796"/>
              <a:gd name="adj4" fmla="val 114843"/>
              <a:gd name="adj5" fmla="val 118250"/>
              <a:gd name="adj6" fmla="val 12500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0" hangingPunct="0"/>
            <a:r>
              <a:rPr lang="uk-UA" altLang="ru-RU" sz="2000" dirty="0" smtClean="0">
                <a:solidFill>
                  <a:srgbClr val="000000"/>
                </a:solidFill>
                <a:latin typeface="+mj-lt"/>
              </a:rPr>
              <a:t>Учитель року</a:t>
            </a:r>
          </a:p>
          <a:p>
            <a:pPr algn="r" eaLnBrk="0" hangingPunct="0"/>
            <a:endParaRPr lang="en-US" altLang="ru-RU" sz="1400" dirty="0">
              <a:solidFill>
                <a:srgbClr val="000000"/>
              </a:solidFill>
            </a:endParaRPr>
          </a:p>
        </p:txBody>
      </p:sp>
      <p:sp>
        <p:nvSpPr>
          <p:cNvPr id="12463" name="AutoShape 175"/>
          <p:cNvSpPr>
            <a:spLocks/>
          </p:cNvSpPr>
          <p:nvPr/>
        </p:nvSpPr>
        <p:spPr bwMode="auto">
          <a:xfrm>
            <a:off x="730250" y="4592341"/>
            <a:ext cx="1593850" cy="434975"/>
          </a:xfrm>
          <a:prstGeom prst="accentCallout2">
            <a:avLst>
              <a:gd name="adj1" fmla="val 26278"/>
              <a:gd name="adj2" fmla="val 104782"/>
              <a:gd name="adj3" fmla="val 26278"/>
              <a:gd name="adj4" fmla="val 118926"/>
              <a:gd name="adj5" fmla="val -35769"/>
              <a:gd name="adj6" fmla="val 134463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0" hangingPunct="0"/>
            <a:r>
              <a:rPr lang="uk-UA" altLang="ru-RU" sz="2000" dirty="0" smtClean="0">
                <a:solidFill>
                  <a:srgbClr val="000000"/>
                </a:solidFill>
                <a:latin typeface="+mj-lt"/>
              </a:rPr>
              <a:t>Обласні семінари</a:t>
            </a:r>
            <a:endParaRPr lang="en-US" altLang="ru-RU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464" name="AutoShape 176"/>
          <p:cNvSpPr>
            <a:spLocks/>
          </p:cNvSpPr>
          <p:nvPr/>
        </p:nvSpPr>
        <p:spPr bwMode="auto">
          <a:xfrm>
            <a:off x="844550" y="5337175"/>
            <a:ext cx="1509713" cy="392113"/>
          </a:xfrm>
          <a:prstGeom prst="accentCallout2">
            <a:avLst>
              <a:gd name="adj1" fmla="val 29148"/>
              <a:gd name="adj2" fmla="val 105046"/>
              <a:gd name="adj3" fmla="val 29148"/>
              <a:gd name="adj4" fmla="val 105046"/>
              <a:gd name="adj5" fmla="val 153440"/>
              <a:gd name="adj6" fmla="val 1755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uk-UA" altLang="ru-RU" sz="2000" dirty="0" smtClean="0">
                <a:solidFill>
                  <a:srgbClr val="000000"/>
                </a:solidFill>
                <a:latin typeface="+mj-lt"/>
              </a:rPr>
              <a:t>Авторський семінар</a:t>
            </a:r>
            <a:endParaRPr lang="en-US" altLang="ru-RU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4" name="Rectangle 126"/>
          <p:cNvSpPr>
            <a:spLocks noChangeArrowheads="1"/>
          </p:cNvSpPr>
          <p:nvPr/>
        </p:nvSpPr>
        <p:spPr bwMode="gray">
          <a:xfrm>
            <a:off x="7098331" y="2707514"/>
            <a:ext cx="174175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uk-UA" altLang="ru-RU" sz="2000" dirty="0" smtClean="0">
                <a:solidFill>
                  <a:srgbClr val="000000"/>
                </a:solidFill>
                <a:latin typeface="+mj-lt"/>
              </a:rPr>
              <a:t>Міські </a:t>
            </a:r>
          </a:p>
          <a:p>
            <a:pPr algn="ctr"/>
            <a:r>
              <a:rPr lang="uk-UA" altLang="ru-RU" sz="2000" dirty="0" smtClean="0">
                <a:solidFill>
                  <a:srgbClr val="000000"/>
                </a:solidFill>
                <a:latin typeface="+mj-lt"/>
              </a:rPr>
              <a:t>семінари</a:t>
            </a:r>
          </a:p>
          <a:p>
            <a:pPr algn="ctr"/>
            <a:endParaRPr lang="en-US" altLang="ru-RU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Диаграмма 1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56084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98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52928" cy="1224136"/>
          </a:xfrm>
        </p:spPr>
        <p:txBody>
          <a:bodyPr/>
          <a:lstStyle/>
          <a:p>
            <a:r>
              <a:rPr lang="uk-UA" sz="3600" dirty="0">
                <a:solidFill>
                  <a:schemeClr val="tx1">
                    <a:lumMod val="50000"/>
                  </a:schemeClr>
                </a:solidFill>
              </a:rPr>
              <a:t>Порівняльна таблиця </a:t>
            </a:r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</a:rPr>
              <a:t>результатів </a:t>
            </a:r>
            <a:r>
              <a:rPr lang="uk-UA" sz="3600" dirty="0">
                <a:solidFill>
                  <a:schemeClr val="tx1">
                    <a:lumMod val="50000"/>
                  </a:schemeClr>
                </a:solidFill>
              </a:rPr>
              <a:t>ДПА  та річного оцінювання учнів 9-х класів</a:t>
            </a:r>
            <a:endParaRPr lang="ru-RU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0082627"/>
              </p:ext>
            </p:extLst>
          </p:nvPr>
        </p:nvGraphicFramePr>
        <p:xfrm>
          <a:off x="755576" y="1772816"/>
          <a:ext cx="7848872" cy="4320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590"/>
                <a:gridCol w="784590"/>
                <a:gridCol w="785333"/>
                <a:gridCol w="784590"/>
                <a:gridCol w="785333"/>
                <a:gridCol w="784590"/>
                <a:gridCol w="784590"/>
                <a:gridCol w="785333"/>
                <a:gridCol w="784590"/>
                <a:gridCol w="785333"/>
              </a:tblGrid>
              <a:tr h="678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Назва предмета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Кількість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учнів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Високий рівень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Високий рівень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Достатній рівень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Достатній рівень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Середній рівень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Середній рівень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Початковий</a:t>
                      </a:r>
                      <a:r>
                        <a:rPr lang="uk-UA" sz="1200">
                          <a:effectLst/>
                        </a:rPr>
                        <a:t> рівень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Початковий</a:t>
                      </a:r>
                      <a:r>
                        <a:rPr lang="uk-UA" sz="1200" dirty="0">
                          <a:effectLst/>
                        </a:rPr>
                        <a:t> рівень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8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ДПА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РІЧНА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ДПА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РІЧНА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ДПА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РІЧНА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ДПА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РІЧНА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8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Математика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65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28%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19%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35%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35%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37%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46%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8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Українська мова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65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23%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60%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55%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22%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8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Географія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65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26%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72%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54%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8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Біологія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65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17%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52%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54%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26%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29%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8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Іноземна мова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65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35%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28%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46%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55%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15%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04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200"/>
            <a:ext cx="7525072" cy="1408584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uk-UA" sz="4000" dirty="0">
                <a:solidFill>
                  <a:schemeClr val="tx1">
                    <a:lumMod val="50000"/>
                  </a:schemeClr>
                </a:solidFill>
              </a:rPr>
              <a:t>Порівняльна таблиця результатів ДПА  та річного оцінювання учнів 11-х класів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51926331"/>
              </p:ext>
            </p:extLst>
          </p:nvPr>
        </p:nvGraphicFramePr>
        <p:xfrm>
          <a:off x="755574" y="1811177"/>
          <a:ext cx="8208912" cy="4385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580"/>
                <a:gridCol w="820580"/>
                <a:gridCol w="821358"/>
                <a:gridCol w="820580"/>
                <a:gridCol w="821358"/>
                <a:gridCol w="820580"/>
                <a:gridCol w="820580"/>
                <a:gridCol w="821358"/>
                <a:gridCol w="820580"/>
                <a:gridCol w="821358"/>
              </a:tblGrid>
              <a:tr h="708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Назва предмета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Кількість</a:t>
                      </a:r>
                      <a:r>
                        <a:rPr lang="ru-RU" sz="1050" dirty="0">
                          <a:effectLst/>
                        </a:rPr>
                        <a:t> </a:t>
                      </a:r>
                      <a:r>
                        <a:rPr lang="ru-RU" sz="1050" dirty="0" err="1">
                          <a:effectLst/>
                        </a:rPr>
                        <a:t>учнів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Високий рівень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Високий рівень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Достатній рівень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Достатній рівень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Середній рівень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Середній рівень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Початковий</a:t>
                      </a:r>
                      <a:r>
                        <a:rPr lang="uk-UA" sz="1050">
                          <a:effectLst/>
                        </a:rPr>
                        <a:t> рівень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Початковий</a:t>
                      </a:r>
                      <a:r>
                        <a:rPr lang="uk-UA" sz="1050" dirty="0">
                          <a:effectLst/>
                        </a:rPr>
                        <a:t> рівень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2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ДПА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РІЧНА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ДПА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РІЧНА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ДПА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РІЧНА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ДПА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РІЧНА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4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effectLst/>
                        </a:rPr>
                        <a:t>Українсь</a:t>
                      </a:r>
                      <a:endParaRPr lang="uk-UA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effectLst/>
                        </a:rPr>
                        <a:t>ка</a:t>
                      </a:r>
                      <a:r>
                        <a:rPr lang="uk-UA" sz="1100" dirty="0" smtClean="0">
                          <a:effectLst/>
                        </a:rPr>
                        <a:t> </a:t>
                      </a:r>
                      <a:r>
                        <a:rPr lang="uk-UA" sz="1100" dirty="0">
                          <a:effectLst/>
                        </a:rPr>
                        <a:t>мова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37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70</a:t>
                      </a: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60%%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24</a:t>
                      </a: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32%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16</a:t>
                      </a:r>
                      <a:r>
                        <a:rPr lang="ru-RU" sz="1600">
                          <a:effectLst/>
                        </a:rPr>
                        <a:t>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49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Проф.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предмет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(англ</a:t>
                      </a:r>
                      <a:r>
                        <a:rPr lang="uk-UA" sz="1100" dirty="0" smtClean="0">
                          <a:effectLst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мова</a:t>
                      </a:r>
                      <a:r>
                        <a:rPr lang="uk-UA" sz="11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37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62%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53%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38%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4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Біологія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90,9%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73%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9,1%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27%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4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Математика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4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Історія  України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53%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47%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20%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4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Географія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4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Російська  мова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100</a:t>
                      </a:r>
                      <a:r>
                        <a:rPr lang="ru-RU" sz="1600">
                          <a:effectLst/>
                        </a:rPr>
                        <a:t>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</a:t>
                      </a:r>
                      <a:r>
                        <a:rPr lang="ru-RU" sz="1600">
                          <a:effectLst/>
                        </a:rPr>
                        <a:t>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</a:t>
                      </a:r>
                      <a:r>
                        <a:rPr lang="ru-RU" sz="1600">
                          <a:effectLst/>
                        </a:rPr>
                        <a:t>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4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Екологія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100</a:t>
                      </a:r>
                      <a:r>
                        <a:rPr lang="ru-RU" sz="1600">
                          <a:effectLst/>
                        </a:rPr>
                        <a:t>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100%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</a:t>
                      </a:r>
                      <a:r>
                        <a:rPr lang="ru-RU" sz="1600">
                          <a:effectLst/>
                        </a:rPr>
                        <a:t>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</a:t>
                      </a:r>
                      <a:r>
                        <a:rPr lang="ru-RU" sz="1600">
                          <a:effectLst/>
                        </a:rPr>
                        <a:t>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0%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10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dirty="0">
                <a:solidFill>
                  <a:schemeClr val="tx1">
                    <a:lumMod val="50000"/>
                  </a:schemeClr>
                </a:solidFill>
              </a:rPr>
              <a:t>Середній бал атестата</a:t>
            </a:r>
            <a:endParaRPr lang="ru-RU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8164304"/>
              </p:ext>
            </p:extLst>
          </p:nvPr>
        </p:nvGraphicFramePr>
        <p:xfrm>
          <a:off x="755576" y="1484784"/>
          <a:ext cx="7920880" cy="2880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96908"/>
                <a:gridCol w="1066598"/>
                <a:gridCol w="777641"/>
                <a:gridCol w="1001158"/>
                <a:gridCol w="684153"/>
                <a:gridCol w="591516"/>
                <a:gridCol w="779341"/>
                <a:gridCol w="908522"/>
                <a:gridCol w="1115043"/>
              </a:tblGrid>
              <a:tr h="2304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Українська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мова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Мате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матика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Історія України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Англійська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мова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Фізика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Хі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мія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Біологія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Географія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Серед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ній </a:t>
                      </a:r>
                      <a:r>
                        <a:rPr lang="uk-UA" sz="2000" dirty="0">
                          <a:effectLst/>
                        </a:rPr>
                        <a:t>бал </a:t>
                      </a:r>
                      <a:r>
                        <a:rPr lang="uk-UA" sz="2000" dirty="0" err="1" smtClean="0">
                          <a:effectLst/>
                        </a:rPr>
                        <a:t>атеста</a:t>
                      </a: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та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9,5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8,8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8,9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9,6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9,1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8,8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9,4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9,3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47,6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4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</a:rPr>
              <a:t>Удосконалити </a:t>
            </a:r>
            <a:r>
              <a:rPr lang="uk-UA" sz="3600" dirty="0">
                <a:solidFill>
                  <a:schemeClr val="tx1">
                    <a:lumMod val="50000"/>
                  </a:schemeClr>
                </a:solidFill>
              </a:rPr>
              <a:t>роботу за </a:t>
            </a:r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</a:rPr>
              <a:t>напрямками:</a:t>
            </a:r>
            <a:endParaRPr lang="en-US" altLang="ru-RU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gray">
          <a:xfrm rot="5400000">
            <a:off x="69850" y="3159125"/>
            <a:ext cx="4206875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gray">
          <a:xfrm>
            <a:off x="1204913" y="4164013"/>
            <a:ext cx="195421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uk-UA" sz="2400" dirty="0" err="1" smtClean="0">
                <a:solidFill>
                  <a:schemeClr val="bg1"/>
                </a:solidFill>
              </a:rPr>
              <a:t>раціональ-ний</a:t>
            </a:r>
            <a:r>
              <a:rPr lang="uk-UA" sz="2400" dirty="0" smtClean="0">
                <a:solidFill>
                  <a:schemeClr val="bg1"/>
                </a:solidFill>
              </a:rPr>
              <a:t> розклад,</a:t>
            </a:r>
            <a:r>
              <a:rPr lang="uk-UA" sz="2400" dirty="0"/>
              <a:t> </a:t>
            </a:r>
            <a:r>
              <a:rPr lang="uk-UA" sz="2400" dirty="0">
                <a:solidFill>
                  <a:schemeClr val="bg1"/>
                </a:solidFill>
              </a:rPr>
              <a:t>оптимальні графіки чергування </a:t>
            </a:r>
            <a:endParaRPr lang="en-US" altLang="ru-RU" sz="2400" b="1" dirty="0">
              <a:solidFill>
                <a:schemeClr val="bg1"/>
              </a:solidFill>
            </a:endParaRPr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gray">
          <a:xfrm rot="5400000">
            <a:off x="2397125" y="3159125"/>
            <a:ext cx="4206875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gray">
          <a:xfrm>
            <a:off x="3532188" y="4164013"/>
            <a:ext cx="19542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uk-UA" sz="2400" dirty="0">
                <a:solidFill>
                  <a:schemeClr val="bg1"/>
                </a:solidFill>
              </a:rPr>
              <a:t>активізувати </a:t>
            </a:r>
            <a:r>
              <a:rPr lang="uk-UA" sz="2400" dirty="0" smtClean="0">
                <a:solidFill>
                  <a:schemeClr val="bg1"/>
                </a:solidFill>
              </a:rPr>
              <a:t>вихованців школи</a:t>
            </a:r>
            <a:endParaRPr lang="en-US" altLang="ru-RU" sz="2400" b="1" dirty="0">
              <a:solidFill>
                <a:schemeClr val="bg1"/>
              </a:solidFill>
            </a:endParaRPr>
          </a:p>
        </p:txBody>
      </p:sp>
      <p:sp>
        <p:nvSpPr>
          <p:cNvPr id="21526" name="AutoShape 22"/>
          <p:cNvSpPr>
            <a:spLocks noChangeArrowheads="1"/>
          </p:cNvSpPr>
          <p:nvPr/>
        </p:nvSpPr>
        <p:spPr bwMode="gray">
          <a:xfrm rot="5400000">
            <a:off x="4759325" y="3159125"/>
            <a:ext cx="4206875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gray">
          <a:xfrm>
            <a:off x="5892800" y="4164013"/>
            <a:ext cx="195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uk-UA" sz="2400" dirty="0">
                <a:solidFill>
                  <a:schemeClr val="bg1"/>
                </a:solidFill>
              </a:rPr>
              <a:t>систематизувати банк </a:t>
            </a:r>
            <a:r>
              <a:rPr lang="uk-UA" sz="2400" dirty="0" smtClean="0">
                <a:solidFill>
                  <a:schemeClr val="bg1"/>
                </a:solidFill>
              </a:rPr>
              <a:t> уроків</a:t>
            </a:r>
            <a:endParaRPr lang="en-US" altLang="ru-RU" sz="2400" b="1" dirty="0">
              <a:solidFill>
                <a:schemeClr val="bg1"/>
              </a:solidFill>
            </a:endParaRPr>
          </a:p>
        </p:txBody>
      </p:sp>
      <p:pic>
        <p:nvPicPr>
          <p:cNvPr id="21528" name="Picture 24" descr="RY_circl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8563" y="2247900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29" name="Picture 25" descr="LB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163" y="2247900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30" name="Picture 26" descr="YG_circl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222500"/>
            <a:ext cx="1192213" cy="11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1684338" y="2527300"/>
            <a:ext cx="912812" cy="31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uk-UA" altLang="ru-RU" sz="2000" b="1" dirty="0" smtClean="0">
                <a:solidFill>
                  <a:srgbClr val="D13F11"/>
                </a:solidFill>
              </a:rPr>
              <a:t>1</a:t>
            </a:r>
            <a:endParaRPr lang="en-US" altLang="ru-RU" sz="1400" b="1" dirty="0" smtClean="0">
              <a:solidFill>
                <a:srgbClr val="D13F11"/>
              </a:solidFill>
            </a:endParaRP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6362700" y="2527300"/>
            <a:ext cx="914400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uk-UA" altLang="ru-RU" sz="2000" b="1" dirty="0">
                <a:solidFill>
                  <a:srgbClr val="D13F11"/>
                </a:solidFill>
              </a:rPr>
              <a:t>3</a:t>
            </a:r>
            <a:r>
              <a:rPr lang="en-US" altLang="ru-RU" sz="2000" b="1" dirty="0" smtClean="0">
                <a:solidFill>
                  <a:srgbClr val="D13F11"/>
                </a:solidFill>
              </a:rPr>
              <a:t> </a:t>
            </a:r>
            <a:endParaRPr lang="en-US" altLang="ru-RU" sz="2000" b="1" dirty="0">
              <a:solidFill>
                <a:srgbClr val="D13F11"/>
              </a:solidFill>
            </a:endParaRP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altLang="ru-RU" sz="1400" b="1" dirty="0">
              <a:solidFill>
                <a:srgbClr val="5F5F5F"/>
              </a:solidFill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4010025" y="2527300"/>
            <a:ext cx="914400" cy="31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uk-UA" altLang="ru-RU" sz="2000" b="1" dirty="0" smtClean="0">
                <a:solidFill>
                  <a:srgbClr val="D13F11"/>
                </a:solidFill>
              </a:rPr>
              <a:t>2</a:t>
            </a:r>
            <a:r>
              <a:rPr lang="en-US" altLang="ru-RU" sz="1400" b="1" dirty="0" smtClean="0">
                <a:solidFill>
                  <a:srgbClr val="D13F11"/>
                </a:solidFill>
              </a:rPr>
              <a:t> </a:t>
            </a:r>
            <a:endParaRPr lang="en-US" altLang="ru-RU" sz="1400" b="1" dirty="0">
              <a:solidFill>
                <a:srgbClr val="D13F11"/>
              </a:solidFill>
            </a:endParaRPr>
          </a:p>
        </p:txBody>
      </p:sp>
      <p:pic>
        <p:nvPicPr>
          <p:cNvPr id="21534" name="Picture 30" descr="O_chevron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635375"/>
            <a:ext cx="41275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35" name="Picture 31" descr="O_chevron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4050" y="3635375"/>
            <a:ext cx="41275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36" name="Picture 32" descr="O_chevron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0513" y="3635375"/>
            <a:ext cx="41275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0719" y="24555"/>
            <a:ext cx="7381056" cy="914400"/>
          </a:xfrm>
        </p:spPr>
        <p:txBody>
          <a:bodyPr/>
          <a:lstStyle/>
          <a:p>
            <a:r>
              <a:rPr lang="uk-UA" dirty="0">
                <a:solidFill>
                  <a:schemeClr val="tx1">
                    <a:lumMod val="50000"/>
                  </a:schemeClr>
                </a:solidFill>
              </a:rPr>
              <a:t>Завдання, які не виконані:</a:t>
            </a:r>
            <a:endParaRPr lang="en-US" alt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gray">
          <a:xfrm>
            <a:off x="675624" y="1052736"/>
            <a:ext cx="1614487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uk-UA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Не організовано позакласну роботу, орієнтовану на удосконалення мовленнєвих </a:t>
            </a:r>
            <a:r>
              <a:rPr lang="uk-UA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компетенцій</a:t>
            </a:r>
            <a:r>
              <a:rPr lang="uk-UA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uk-UA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відеоклуб</a:t>
            </a:r>
            <a:r>
              <a:rPr lang="uk-UA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pPr lvl="0"/>
            <a:r>
              <a:rPr lang="uk-UA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дискусійний  </a:t>
            </a:r>
            <a:r>
              <a:rPr lang="uk-UA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клуб; колонка «Шкільні вісті» іноземними мовами в шкільний газеті «Ексклюзив4ик</a:t>
            </a:r>
            <a:r>
              <a:rPr lang="uk-UA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gray">
          <a:xfrm>
            <a:off x="3043718" y="2607007"/>
            <a:ext cx="161448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uk-UA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Не </a:t>
            </a:r>
            <a:r>
              <a:rPr lang="uk-UA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проводено</a:t>
            </a:r>
            <a:r>
              <a:rPr lang="uk-UA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аналіз працевлаштування випускників школи з урахуванням обраного профілю з метою корекції </a:t>
            </a:r>
            <a:r>
              <a:rPr lang="uk-UA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профілізації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gray">
          <a:xfrm>
            <a:off x="4860032" y="902543"/>
            <a:ext cx="161448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Не здійснено інформаційно-педагогічний супровід обдарованих дітей з метою надання консультацій щодо створення  особистих </a:t>
            </a:r>
            <a:r>
              <a:rPr lang="uk-UA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портфоліо</a:t>
            </a:r>
            <a:r>
              <a:rPr lang="uk-UA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рамках педагогічних </a:t>
            </a:r>
            <a:r>
              <a:rPr lang="uk-UA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консультацій</a:t>
            </a:r>
            <a:endParaRPr lang="en-US" altLang="ru-RU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gray">
          <a:xfrm>
            <a:off x="2483768" y="875043"/>
            <a:ext cx="161448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Не створено систему ранньої поетапної діагностики та своєчасного виявлення талановитих дітей.</a:t>
            </a:r>
            <a:endParaRPr lang="en-US" altLang="ru-RU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2" name="Text Box 25"/>
          <p:cNvSpPr txBox="1">
            <a:spLocks noChangeArrowheads="1"/>
          </p:cNvSpPr>
          <p:nvPr/>
        </p:nvSpPr>
        <p:spPr bwMode="gray">
          <a:xfrm>
            <a:off x="4499992" y="4544273"/>
            <a:ext cx="161448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uk-UA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Відсутні  гуртки, направлені на розвиток творчості  філологічно обдарованих дітей</a:t>
            </a:r>
            <a:r>
              <a:rPr lang="uk-UA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    </a:t>
            </a:r>
            <a:r>
              <a:rPr lang="uk-UA" sz="1400" dirty="0" smtClean="0">
                <a:solidFill>
                  <a:schemeClr val="bg1"/>
                </a:solidFill>
              </a:rPr>
              <a:t>літерат</a:t>
            </a:r>
            <a:r>
              <a:rPr lang="uk-UA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урне </a:t>
            </a:r>
            <a:r>
              <a:rPr lang="uk-UA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кафе та журналістика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3" name="Text Box 25"/>
          <p:cNvSpPr txBox="1">
            <a:spLocks noChangeArrowheads="1"/>
          </p:cNvSpPr>
          <p:nvPr/>
        </p:nvSpPr>
        <p:spPr bwMode="gray">
          <a:xfrm>
            <a:off x="2365332" y="4867439"/>
            <a:ext cx="161448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uk-UA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Не проведено психологічний моніторинг з метою виявлення обдарованих учнів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gray">
          <a:xfrm>
            <a:off x="7092280" y="1432522"/>
            <a:ext cx="161448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uk-UA" sz="1400" dirty="0">
                <a:solidFill>
                  <a:schemeClr val="bg1"/>
                </a:solidFill>
              </a:rPr>
              <a:t>Не проведений семінар для учителів, які працюють з обдарованими дітьми, спрямований на підвищення рівня їхньої психолого-педагогічної підготовки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5" name="Text Box 25"/>
          <p:cNvSpPr txBox="1">
            <a:spLocks noChangeArrowheads="1"/>
          </p:cNvSpPr>
          <p:nvPr/>
        </p:nvSpPr>
        <p:spPr bwMode="gray">
          <a:xfrm>
            <a:off x="6948264" y="4376723"/>
            <a:ext cx="161448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uk-UA" sz="1400" dirty="0">
                <a:solidFill>
                  <a:schemeClr val="bg1"/>
                </a:solidFill>
              </a:rPr>
              <a:t>Не проведено моніторинг «В</a:t>
            </a:r>
            <a:r>
              <a:rPr lang="ru-RU" sz="1400" dirty="0" err="1">
                <a:solidFill>
                  <a:schemeClr val="bg1"/>
                </a:solidFill>
              </a:rPr>
              <a:t>заємодія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іноземної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мови</a:t>
            </a:r>
            <a:r>
              <a:rPr lang="ru-RU" sz="1400" dirty="0">
                <a:solidFill>
                  <a:schemeClr val="bg1"/>
                </a:solidFill>
              </a:rPr>
              <a:t> з </a:t>
            </a:r>
            <a:r>
              <a:rPr lang="ru-RU" sz="1400" dirty="0" err="1">
                <a:solidFill>
                  <a:schemeClr val="bg1"/>
                </a:solidFill>
              </a:rPr>
              <a:t>іншими</a:t>
            </a:r>
            <a:r>
              <a:rPr lang="ru-RU" sz="1400" dirty="0">
                <a:solidFill>
                  <a:schemeClr val="bg1"/>
                </a:solidFill>
              </a:rPr>
              <a:t> предметами </a:t>
            </a:r>
            <a:r>
              <a:rPr lang="ru-RU" sz="1400" dirty="0" err="1">
                <a:solidFill>
                  <a:schemeClr val="bg1"/>
                </a:solidFill>
              </a:rPr>
              <a:t>профільній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школі</a:t>
            </a:r>
            <a:r>
              <a:rPr lang="uk-UA" sz="1400" dirty="0" smtClean="0">
                <a:solidFill>
                  <a:schemeClr val="bg1"/>
                </a:solidFill>
              </a:rPr>
              <a:t>»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7" name="Text Box 25"/>
          <p:cNvSpPr txBox="1">
            <a:spLocks noChangeArrowheads="1"/>
          </p:cNvSpPr>
          <p:nvPr/>
        </p:nvSpPr>
        <p:spPr bwMode="gray">
          <a:xfrm>
            <a:off x="687943" y="4520344"/>
            <a:ext cx="161448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uk-UA" sz="1400" dirty="0">
                <a:solidFill>
                  <a:schemeClr val="bg1"/>
                </a:solidFill>
              </a:rPr>
              <a:t>Не проведені творчі звіти учасників гуртків наприкінці кожного року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6000" dirty="0" err="1" smtClean="0">
                <a:solidFill>
                  <a:schemeClr val="tx1">
                    <a:lumMod val="50000"/>
                  </a:schemeClr>
                </a:solidFill>
              </a:rPr>
              <a:t>Дякую</a:t>
            </a:r>
            <a:r>
              <a:rPr lang="ru-RU" altLang="ru-RU" sz="6000" dirty="0" smtClean="0">
                <a:solidFill>
                  <a:schemeClr val="tx1">
                    <a:lumMod val="50000"/>
                  </a:schemeClr>
                </a:solidFill>
              </a:rPr>
              <a:t> за </a:t>
            </a:r>
            <a:r>
              <a:rPr lang="ru-RU" altLang="ru-RU" sz="6000" dirty="0" err="1" smtClean="0">
                <a:solidFill>
                  <a:schemeClr val="tx1">
                    <a:lumMod val="50000"/>
                  </a:schemeClr>
                </a:solidFill>
              </a:rPr>
              <a:t>увагу</a:t>
            </a:r>
            <a:endParaRPr lang="en-US" altLang="ru-RU" sz="6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>Характеристика</a:t>
            </a:r>
            <a:b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50000"/>
                  </a:schemeClr>
                </a:solidFill>
              </a:rPr>
              <a:t>педагогічного</a:t>
            </a: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> складу</a:t>
            </a:r>
            <a:endParaRPr lang="ru-RU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059139804"/>
              </p:ext>
            </p:extLst>
          </p:nvPr>
        </p:nvGraphicFramePr>
        <p:xfrm>
          <a:off x="457200" y="1412776"/>
          <a:ext cx="4038600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2712"/>
                <a:gridCol w="715888"/>
              </a:tblGrid>
              <a:tr h="2858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Вища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err="1">
                          <a:effectLst/>
                        </a:rPr>
                        <a:t>педагогічна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Вища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err="1">
                          <a:effectLst/>
                        </a:rPr>
                        <a:t>непедагогічна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Середня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err="1">
                          <a:effectLst/>
                        </a:rPr>
                        <a:t>спеціальна</a:t>
                      </a:r>
                      <a:r>
                        <a:rPr lang="ru-RU" sz="2800" dirty="0">
                          <a:effectLst/>
                        </a:rPr>
                        <a:t>  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Незакінчена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err="1">
                          <a:effectLst/>
                        </a:rPr>
                        <a:t>вища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Середня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72" marR="45572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84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3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72" marR="45572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688014448"/>
              </p:ext>
            </p:extLst>
          </p:nvPr>
        </p:nvGraphicFramePr>
        <p:xfrm>
          <a:off x="4648200" y="1412776"/>
          <a:ext cx="4038600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8176"/>
                <a:gridCol w="730424"/>
              </a:tblGrid>
              <a:tr h="2858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err="1">
                          <a:effectLst/>
                        </a:rPr>
                        <a:t>Вища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err="1">
                          <a:effectLst/>
                        </a:rPr>
                        <a:t>категорія</a:t>
                      </a:r>
                      <a:r>
                        <a:rPr lang="ru-RU" sz="2800" dirty="0">
                          <a:effectLst/>
                        </a:rPr>
                        <a:t>  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Перша </a:t>
                      </a:r>
                      <a:r>
                        <a:rPr lang="ru-RU" sz="2800" dirty="0" err="1">
                          <a:effectLst/>
                        </a:rPr>
                        <a:t>категорія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Друга </a:t>
                      </a:r>
                      <a:r>
                        <a:rPr lang="ru-RU" sz="2800" dirty="0" err="1">
                          <a:effectLst/>
                        </a:rPr>
                        <a:t>категорія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err="1">
                          <a:effectLst/>
                        </a:rPr>
                        <a:t>Спеціаліст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2400" dirty="0">
                        <a:effectLst/>
                      </a:endParaRPr>
                    </a:p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8 </a:t>
                      </a:r>
                      <a:r>
                        <a:rPr lang="ru-RU" sz="2800" dirty="0" err="1">
                          <a:effectLst/>
                        </a:rPr>
                        <a:t>тарифікаційний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err="1">
                          <a:effectLst/>
                        </a:rPr>
                        <a:t>розряд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72" marR="45572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50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12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14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9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72" marR="45572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0008299"/>
              </p:ext>
            </p:extLst>
          </p:nvPr>
        </p:nvGraphicFramePr>
        <p:xfrm>
          <a:off x="539552" y="4437112"/>
          <a:ext cx="8165817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82508"/>
                <a:gridCol w="683309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Мають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err="1">
                          <a:effectLst/>
                        </a:rPr>
                        <a:t>педагогічне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err="1">
                          <a:effectLst/>
                        </a:rPr>
                        <a:t>звання</a:t>
                      </a:r>
                      <a:r>
                        <a:rPr lang="ru-RU" sz="2800" dirty="0">
                          <a:effectLst/>
                        </a:rPr>
                        <a:t>: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2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«старший учитель»  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«учитель-методист»  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447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556792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/>
              <a:t> </a:t>
            </a:r>
            <a:endParaRPr lang="ru-RU" sz="36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980728"/>
            <a:ext cx="7618040" cy="5184576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</a:rPr>
              <a:t>Проблема </a:t>
            </a:r>
            <a:br>
              <a:rPr lang="uk-UA" sz="36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</a:rPr>
              <a:t>«Формування</a:t>
            </a:r>
            <a:br>
              <a:rPr lang="uk-UA" sz="36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uk-UA" sz="3600" dirty="0" err="1" smtClean="0">
                <a:solidFill>
                  <a:schemeClr val="tx1">
                    <a:lumMod val="50000"/>
                  </a:schemeClr>
                </a:solidFill>
              </a:rPr>
              <a:t>інформаційно</a:t>
            </a:r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</a:rPr>
              <a:t> – комунікаційної та комунікативної </a:t>
            </a:r>
            <a:r>
              <a:rPr lang="uk-UA" sz="3600" dirty="0" err="1" smtClean="0">
                <a:solidFill>
                  <a:schemeClr val="tx1">
                    <a:lumMod val="50000"/>
                  </a:schemeClr>
                </a:solidFill>
              </a:rPr>
              <a:t>компетентностей</a:t>
            </a:r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br>
              <a:rPr lang="uk-UA" sz="36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</a:rPr>
              <a:t>учнів на засадах</a:t>
            </a:r>
            <a:br>
              <a:rPr lang="uk-UA" sz="36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uk-UA" sz="3600" dirty="0" err="1" smtClean="0">
                <a:solidFill>
                  <a:schemeClr val="tx1">
                    <a:lumMod val="50000"/>
                  </a:schemeClr>
                </a:solidFill>
              </a:rPr>
              <a:t>особистісно</a:t>
            </a:r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</a:rPr>
              <a:t> – орієнтованого </a:t>
            </a:r>
            <a:br>
              <a:rPr lang="uk-UA" sz="36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</a:rPr>
              <a:t>та </a:t>
            </a:r>
            <a:r>
              <a:rPr lang="uk-UA" sz="3600" dirty="0" err="1" smtClean="0">
                <a:solidFill>
                  <a:schemeClr val="tx1">
                    <a:lumMod val="50000"/>
                  </a:schemeClr>
                </a:solidFill>
              </a:rPr>
              <a:t>діяльнісного</a:t>
            </a:r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</a:rPr>
              <a:t> підходів»</a:t>
            </a:r>
            <a:br>
              <a:rPr lang="uk-UA" sz="36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</a:rPr>
              <a:t> (ІІ етап)</a:t>
            </a:r>
            <a:endParaRPr lang="ru-RU" sz="3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00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AutoShape 8"/>
          <p:cNvSpPr>
            <a:spLocks noChangeArrowheads="1"/>
          </p:cNvSpPr>
          <p:nvPr/>
        </p:nvSpPr>
        <p:spPr bwMode="gray">
          <a:xfrm rot="5400000">
            <a:off x="2597684" y="3106717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gray">
          <a:xfrm rot="13324810">
            <a:off x="5354746" y="2107915"/>
            <a:ext cx="865187" cy="431800"/>
          </a:xfrm>
          <a:prstGeom prst="upArrow">
            <a:avLst>
              <a:gd name="adj1" fmla="val 50093"/>
              <a:gd name="adj2" fmla="val 5404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gray">
          <a:xfrm rot="10800000">
            <a:off x="4241796" y="1824357"/>
            <a:ext cx="865187" cy="431800"/>
          </a:xfrm>
          <a:prstGeom prst="upArrow">
            <a:avLst>
              <a:gd name="adj1" fmla="val 50093"/>
              <a:gd name="adj2" fmla="val 5404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gray">
          <a:xfrm rot="7578653">
            <a:off x="3059289" y="2204880"/>
            <a:ext cx="865187" cy="431800"/>
          </a:xfrm>
          <a:prstGeom prst="upArrow">
            <a:avLst>
              <a:gd name="adj1" fmla="val 50093"/>
              <a:gd name="adj2" fmla="val 5404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ru-RU"/>
          </a:p>
        </p:txBody>
      </p:sp>
      <p:grpSp>
        <p:nvGrpSpPr>
          <p:cNvPr id="31" name="Group 69"/>
          <p:cNvGrpSpPr>
            <a:grpSpLocks/>
          </p:cNvGrpSpPr>
          <p:nvPr/>
        </p:nvGrpSpPr>
        <p:grpSpPr bwMode="auto">
          <a:xfrm>
            <a:off x="3487045" y="2275766"/>
            <a:ext cx="2550001" cy="2232888"/>
            <a:chOff x="2034" y="1008"/>
            <a:chExt cx="752" cy="872"/>
          </a:xfrm>
        </p:grpSpPr>
        <p:sp>
          <p:nvSpPr>
            <p:cNvPr id="32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3" name="Group 71"/>
            <p:cNvGrpSpPr>
              <a:grpSpLocks/>
            </p:cNvGrpSpPr>
            <p:nvPr/>
          </p:nvGrpSpPr>
          <p:grpSpPr bwMode="auto">
            <a:xfrm>
              <a:off x="2034" y="1031"/>
              <a:ext cx="730" cy="849"/>
              <a:chOff x="3906" y="1593"/>
              <a:chExt cx="1000" cy="1163"/>
            </a:xfrm>
          </p:grpSpPr>
          <p:sp>
            <p:nvSpPr>
              <p:cNvPr id="47" name="Oval 73"/>
              <p:cNvSpPr>
                <a:spLocks noChangeArrowheads="1"/>
              </p:cNvSpPr>
              <p:nvPr/>
            </p:nvSpPr>
            <p:spPr bwMode="gray">
              <a:xfrm>
                <a:off x="3906" y="1593"/>
                <a:ext cx="1000" cy="1014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8" name="Picture 74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9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0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6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7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8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9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2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4" name="Group 86"/>
            <p:cNvGrpSpPr>
              <a:grpSpLocks/>
            </p:cNvGrpSpPr>
            <p:nvPr/>
          </p:nvGrpSpPr>
          <p:grpSpPr bwMode="auto">
            <a:xfrm rot="-3733502" flipH="1" flipV="1">
              <a:off x="2392" y="1502"/>
              <a:ext cx="495" cy="112"/>
              <a:chOff x="2532" y="1051"/>
              <a:chExt cx="839" cy="215"/>
            </a:xfrm>
          </p:grpSpPr>
          <p:grpSp>
            <p:nvGrpSpPr>
              <p:cNvPr id="36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2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7" name="Group 92"/>
              <p:cNvGrpSpPr>
                <a:grpSpLocks/>
              </p:cNvGrpSpPr>
              <p:nvPr/>
            </p:nvGrpSpPr>
            <p:grpSpPr bwMode="auto">
              <a:xfrm rot="1353540">
                <a:off x="2688" y="1100"/>
                <a:ext cx="683" cy="166"/>
                <a:chOff x="1565" y="2568"/>
                <a:chExt cx="1028" cy="249"/>
              </a:xfrm>
            </p:grpSpPr>
            <p:sp>
              <p:nvSpPr>
                <p:cNvPr id="38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5" name="Rectangle 97"/>
            <p:cNvSpPr>
              <a:spLocks noChangeArrowheads="1"/>
            </p:cNvSpPr>
            <p:nvPr/>
          </p:nvSpPr>
          <p:spPr bwMode="gray">
            <a:xfrm>
              <a:off x="2128" y="1146"/>
              <a:ext cx="595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uk-UA" altLang="ru-RU" sz="2400" b="1" dirty="0" smtClean="0">
                  <a:solidFill>
                    <a:srgbClr val="000000"/>
                  </a:solidFill>
                </a:rPr>
                <a:t>Структура</a:t>
              </a:r>
            </a:p>
            <a:p>
              <a:pPr algn="ctr"/>
              <a:r>
                <a:rPr lang="uk-UA" altLang="ru-RU" sz="2400" b="1" dirty="0" smtClean="0">
                  <a:solidFill>
                    <a:srgbClr val="000000"/>
                  </a:solidFill>
                </a:rPr>
                <a:t> методичної</a:t>
              </a:r>
            </a:p>
            <a:p>
              <a:pPr algn="ctr"/>
              <a:r>
                <a:rPr lang="uk-UA" altLang="ru-RU" sz="2400" b="1" dirty="0" smtClean="0">
                  <a:solidFill>
                    <a:srgbClr val="000000"/>
                  </a:solidFill>
                </a:rPr>
                <a:t>роботи </a:t>
              </a:r>
              <a:endParaRPr lang="en-US" altLang="ru-RU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1" name="AutoShape 9"/>
          <p:cNvSpPr>
            <a:spLocks noChangeArrowheads="1"/>
          </p:cNvSpPr>
          <p:nvPr/>
        </p:nvSpPr>
        <p:spPr bwMode="gray">
          <a:xfrm rot="16200000">
            <a:off x="5812106" y="2990663"/>
            <a:ext cx="865187" cy="431800"/>
          </a:xfrm>
          <a:prstGeom prst="upArrow">
            <a:avLst>
              <a:gd name="adj1" fmla="val 50093"/>
              <a:gd name="adj2" fmla="val 5404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2" name="AutoShape 9"/>
          <p:cNvSpPr>
            <a:spLocks noChangeArrowheads="1"/>
          </p:cNvSpPr>
          <p:nvPr/>
        </p:nvSpPr>
        <p:spPr bwMode="gray">
          <a:xfrm rot="19205215">
            <a:off x="5445110" y="3981514"/>
            <a:ext cx="865187" cy="431800"/>
          </a:xfrm>
          <a:prstGeom prst="upArrow">
            <a:avLst>
              <a:gd name="adj1" fmla="val 50093"/>
              <a:gd name="adj2" fmla="val 5404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3" name="AutoShape 9"/>
          <p:cNvSpPr>
            <a:spLocks noChangeArrowheads="1"/>
          </p:cNvSpPr>
          <p:nvPr/>
        </p:nvSpPr>
        <p:spPr bwMode="gray">
          <a:xfrm>
            <a:off x="4398964" y="4388396"/>
            <a:ext cx="865187" cy="431800"/>
          </a:xfrm>
          <a:prstGeom prst="upArrow">
            <a:avLst>
              <a:gd name="adj1" fmla="val 50093"/>
              <a:gd name="adj2" fmla="val 5404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4" name="AutoShape 9"/>
          <p:cNvSpPr>
            <a:spLocks noChangeArrowheads="1"/>
          </p:cNvSpPr>
          <p:nvPr/>
        </p:nvSpPr>
        <p:spPr bwMode="gray">
          <a:xfrm rot="2169548">
            <a:off x="3225254" y="4039043"/>
            <a:ext cx="865187" cy="431800"/>
          </a:xfrm>
          <a:prstGeom prst="upArrow">
            <a:avLst>
              <a:gd name="adj1" fmla="val 50093"/>
              <a:gd name="adj2" fmla="val 5404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ru-RU"/>
          </a:p>
        </p:txBody>
      </p:sp>
      <p:grpSp>
        <p:nvGrpSpPr>
          <p:cNvPr id="65" name="Group 69"/>
          <p:cNvGrpSpPr>
            <a:grpSpLocks/>
          </p:cNvGrpSpPr>
          <p:nvPr/>
        </p:nvGrpSpPr>
        <p:grpSpPr bwMode="auto">
          <a:xfrm>
            <a:off x="1403646" y="4139618"/>
            <a:ext cx="2167725" cy="2191259"/>
            <a:chOff x="2064" y="1008"/>
            <a:chExt cx="722" cy="872"/>
          </a:xfrm>
        </p:grpSpPr>
        <p:sp>
          <p:nvSpPr>
            <p:cNvPr id="66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7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80" name="Picture 72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1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82" name="Picture 74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3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84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90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1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86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7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8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9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68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70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6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8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1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2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4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9" name="Rectangle 97"/>
            <p:cNvSpPr>
              <a:spLocks noChangeArrowheads="1"/>
            </p:cNvSpPr>
            <p:nvPr/>
          </p:nvSpPr>
          <p:spPr bwMode="gray">
            <a:xfrm>
              <a:off x="2175" y="1107"/>
              <a:ext cx="479" cy="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uk-UA" altLang="ru-RU" sz="1600" b="1" dirty="0" smtClean="0">
                  <a:solidFill>
                    <a:srgbClr val="000000"/>
                  </a:solidFill>
                </a:rPr>
                <a:t>Методичне </a:t>
              </a:r>
            </a:p>
            <a:p>
              <a:pPr algn="ctr"/>
              <a:r>
                <a:rPr lang="uk-UA" altLang="ru-RU" sz="1600" b="1" dirty="0" err="1" smtClean="0">
                  <a:solidFill>
                    <a:srgbClr val="000000"/>
                  </a:solidFill>
                </a:rPr>
                <a:t>об̓єднання</a:t>
              </a:r>
              <a:r>
                <a:rPr lang="uk-UA" altLang="ru-RU" sz="1600" b="1" dirty="0" smtClean="0">
                  <a:solidFill>
                    <a:srgbClr val="000000"/>
                  </a:solidFill>
                </a:rPr>
                <a:t> </a:t>
              </a:r>
            </a:p>
            <a:p>
              <a:pPr algn="ctr"/>
              <a:r>
                <a:rPr lang="uk-UA" altLang="ru-RU" sz="1600" b="1" dirty="0">
                  <a:solidFill>
                    <a:srgbClr val="000000"/>
                  </a:solidFill>
                </a:rPr>
                <a:t>в</a:t>
              </a:r>
              <a:r>
                <a:rPr lang="uk-UA" altLang="ru-RU" sz="1600" b="1" dirty="0" smtClean="0">
                  <a:solidFill>
                    <a:srgbClr val="000000"/>
                  </a:solidFill>
                </a:rPr>
                <a:t>ихователів</a:t>
              </a:r>
            </a:p>
            <a:p>
              <a:pPr algn="ctr"/>
              <a:r>
                <a:rPr lang="uk-UA" altLang="ru-RU" sz="1600" b="1" dirty="0">
                  <a:solidFill>
                    <a:srgbClr val="000000"/>
                  </a:solidFill>
                </a:rPr>
                <a:t>т</a:t>
              </a:r>
              <a:r>
                <a:rPr lang="uk-UA" altLang="ru-RU" sz="1600" b="1" dirty="0" smtClean="0">
                  <a:solidFill>
                    <a:srgbClr val="000000"/>
                  </a:solidFill>
                </a:rPr>
                <a:t>а класних</a:t>
              </a:r>
            </a:p>
            <a:p>
              <a:pPr algn="ctr"/>
              <a:r>
                <a:rPr lang="uk-UA" altLang="ru-RU" sz="1600" b="1" dirty="0" smtClean="0">
                  <a:solidFill>
                    <a:srgbClr val="000000"/>
                  </a:solidFill>
                </a:rPr>
                <a:t> керівників </a:t>
              </a:r>
              <a:endParaRPr lang="en-US" altLang="ru-RU" sz="1600" b="1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4" name="Group 69"/>
          <p:cNvGrpSpPr>
            <a:grpSpLocks/>
          </p:cNvGrpSpPr>
          <p:nvPr/>
        </p:nvGrpSpPr>
        <p:grpSpPr bwMode="auto">
          <a:xfrm>
            <a:off x="5929958" y="4142061"/>
            <a:ext cx="2187885" cy="2212142"/>
            <a:chOff x="2064" y="1008"/>
            <a:chExt cx="722" cy="872"/>
          </a:xfrm>
        </p:grpSpPr>
        <p:sp>
          <p:nvSpPr>
            <p:cNvPr id="95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6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09" name="Picture 72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0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11" name="Picture 74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2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13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19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0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1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2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4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15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97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99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5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0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1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98" name="Rectangle 97"/>
            <p:cNvSpPr>
              <a:spLocks noChangeArrowheads="1"/>
            </p:cNvSpPr>
            <p:nvPr/>
          </p:nvSpPr>
          <p:spPr bwMode="gray">
            <a:xfrm>
              <a:off x="2139" y="1183"/>
              <a:ext cx="557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uk-UA" altLang="ru-RU" sz="1600" b="1" dirty="0" smtClean="0">
                  <a:solidFill>
                    <a:srgbClr val="000000"/>
                  </a:solidFill>
                </a:rPr>
                <a:t>Школа</a:t>
              </a:r>
            </a:p>
            <a:p>
              <a:pPr algn="ctr"/>
              <a:r>
                <a:rPr lang="uk-UA" altLang="ru-RU" sz="1600" b="1" dirty="0" smtClean="0">
                  <a:solidFill>
                    <a:srgbClr val="000000"/>
                  </a:solidFill>
                </a:rPr>
                <a:t> педагогічної</a:t>
              </a:r>
            </a:p>
            <a:p>
              <a:pPr algn="ctr"/>
              <a:r>
                <a:rPr lang="uk-UA" altLang="ru-RU" sz="1600" b="1" dirty="0" smtClean="0">
                  <a:solidFill>
                    <a:srgbClr val="000000"/>
                  </a:solidFill>
                </a:rPr>
                <a:t>майстерності</a:t>
              </a:r>
              <a:endParaRPr lang="en-US" altLang="ru-RU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3" name="Group 69"/>
          <p:cNvGrpSpPr>
            <a:grpSpLocks/>
          </p:cNvGrpSpPr>
          <p:nvPr/>
        </p:nvGrpSpPr>
        <p:grpSpPr bwMode="auto">
          <a:xfrm>
            <a:off x="611560" y="2373197"/>
            <a:ext cx="2147255" cy="2098960"/>
            <a:chOff x="2064" y="1008"/>
            <a:chExt cx="722" cy="872"/>
          </a:xfrm>
        </p:grpSpPr>
        <p:sp>
          <p:nvSpPr>
            <p:cNvPr id="124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5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0" y="1593"/>
              <a:chExt cx="930" cy="1163"/>
            </a:xfrm>
          </p:grpSpPr>
          <p:pic>
            <p:nvPicPr>
              <p:cNvPr id="138" name="Picture 72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9" name="Oval 73"/>
              <p:cNvSpPr>
                <a:spLocks noChangeArrowheads="1"/>
              </p:cNvSpPr>
              <p:nvPr/>
            </p:nvSpPr>
            <p:spPr bwMode="gray">
              <a:xfrm>
                <a:off x="3970" y="1593"/>
                <a:ext cx="930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40" name="Picture 74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1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42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48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9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0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1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3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44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5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6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6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28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4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5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6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7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9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0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1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3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7" name="Rectangle 97"/>
            <p:cNvSpPr>
              <a:spLocks noChangeArrowheads="1"/>
            </p:cNvSpPr>
            <p:nvPr/>
          </p:nvSpPr>
          <p:spPr bwMode="gray">
            <a:xfrm>
              <a:off x="2152" y="1071"/>
              <a:ext cx="562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uk-UA" altLang="ru-RU" sz="1600" b="1" dirty="0" smtClean="0">
                  <a:solidFill>
                    <a:srgbClr val="000000"/>
                  </a:solidFill>
                </a:rPr>
                <a:t>Методичне</a:t>
              </a:r>
            </a:p>
            <a:p>
              <a:pPr algn="ctr"/>
              <a:r>
                <a:rPr lang="uk-UA" altLang="ru-RU" sz="1600" b="1" dirty="0" err="1" smtClean="0">
                  <a:solidFill>
                    <a:srgbClr val="000000"/>
                  </a:solidFill>
                </a:rPr>
                <a:t>об̓єднання</a:t>
              </a:r>
              <a:endParaRPr lang="uk-UA" altLang="ru-RU" sz="16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uk-UA" altLang="ru-RU" sz="1600" b="1" dirty="0">
                  <a:solidFill>
                    <a:srgbClr val="000000"/>
                  </a:solidFill>
                </a:rPr>
                <a:t>к</a:t>
              </a:r>
              <a:r>
                <a:rPr lang="uk-UA" altLang="ru-RU" sz="1600" b="1" dirty="0" smtClean="0">
                  <a:solidFill>
                    <a:srgbClr val="000000"/>
                  </a:solidFill>
                </a:rPr>
                <a:t>ласних</a:t>
              </a:r>
            </a:p>
            <a:p>
              <a:pPr algn="ctr"/>
              <a:r>
                <a:rPr lang="uk-UA" altLang="ru-RU" sz="1600" b="1" dirty="0" smtClean="0">
                  <a:solidFill>
                    <a:srgbClr val="000000"/>
                  </a:solidFill>
                </a:rPr>
                <a:t> керівників</a:t>
              </a:r>
              <a:endParaRPr lang="en-US" altLang="ru-RU" sz="1600" b="1" dirty="0" smtClean="0">
                <a:solidFill>
                  <a:srgbClr val="000000"/>
                </a:solidFill>
              </a:endParaRPr>
            </a:p>
            <a:p>
              <a:pPr algn="ctr"/>
              <a:endParaRPr lang="en-US" altLang="ru-RU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2" name="Group 69"/>
          <p:cNvGrpSpPr>
            <a:grpSpLocks/>
          </p:cNvGrpSpPr>
          <p:nvPr/>
        </p:nvGrpSpPr>
        <p:grpSpPr bwMode="auto">
          <a:xfrm>
            <a:off x="3754861" y="4886458"/>
            <a:ext cx="2192732" cy="2142942"/>
            <a:chOff x="2064" y="1008"/>
            <a:chExt cx="722" cy="872"/>
          </a:xfrm>
        </p:grpSpPr>
        <p:sp>
          <p:nvSpPr>
            <p:cNvPr id="153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54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67" name="Picture 72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8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69" name="Picture 74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0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71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77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8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9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80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2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73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4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5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6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55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57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63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4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5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6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58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59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0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1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2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56" name="Rectangle 97"/>
            <p:cNvSpPr>
              <a:spLocks noChangeArrowheads="1"/>
            </p:cNvSpPr>
            <p:nvPr/>
          </p:nvSpPr>
          <p:spPr bwMode="gray">
            <a:xfrm>
              <a:off x="2182" y="1137"/>
              <a:ext cx="51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uk-UA" altLang="ru-RU" sz="1600" b="1" dirty="0" smtClean="0">
                  <a:solidFill>
                    <a:srgbClr val="000000"/>
                  </a:solidFill>
                </a:rPr>
                <a:t>Школа </a:t>
              </a:r>
            </a:p>
            <a:p>
              <a:pPr algn="ctr"/>
              <a:r>
                <a:rPr lang="uk-UA" altLang="ru-RU" sz="1600" b="1" dirty="0">
                  <a:solidFill>
                    <a:srgbClr val="000000"/>
                  </a:solidFill>
                </a:rPr>
                <a:t>м</a:t>
              </a:r>
              <a:r>
                <a:rPr lang="uk-UA" altLang="ru-RU" sz="1600" b="1" dirty="0" smtClean="0">
                  <a:solidFill>
                    <a:srgbClr val="000000"/>
                  </a:solidFill>
                </a:rPr>
                <a:t>олодого</a:t>
              </a:r>
            </a:p>
            <a:p>
              <a:pPr algn="ctr"/>
              <a:r>
                <a:rPr lang="uk-UA" altLang="ru-RU" sz="1600" b="1" dirty="0" smtClean="0">
                  <a:solidFill>
                    <a:srgbClr val="000000"/>
                  </a:solidFill>
                </a:rPr>
                <a:t>вчителя</a:t>
              </a:r>
              <a:endParaRPr lang="en-US" altLang="ru-RU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1" name="Group 69"/>
          <p:cNvGrpSpPr>
            <a:grpSpLocks/>
          </p:cNvGrpSpPr>
          <p:nvPr/>
        </p:nvGrpSpPr>
        <p:grpSpPr bwMode="auto">
          <a:xfrm>
            <a:off x="1333509" y="695086"/>
            <a:ext cx="2098349" cy="1910874"/>
            <a:chOff x="2064" y="1008"/>
            <a:chExt cx="722" cy="872"/>
          </a:xfrm>
        </p:grpSpPr>
        <p:sp>
          <p:nvSpPr>
            <p:cNvPr id="182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3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96" name="Picture 72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7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98" name="Picture 74" descr="light_shadow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99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00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06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7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8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9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1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02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3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4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5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84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86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92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3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4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5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7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88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9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0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1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85" name="Rectangle 97"/>
            <p:cNvSpPr>
              <a:spLocks noChangeArrowheads="1"/>
            </p:cNvSpPr>
            <p:nvPr/>
          </p:nvSpPr>
          <p:spPr bwMode="gray">
            <a:xfrm>
              <a:off x="2105" y="1146"/>
              <a:ext cx="602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uk-UA" altLang="ru-RU" sz="1600" b="1" dirty="0" smtClean="0">
                  <a:solidFill>
                    <a:srgbClr val="000000"/>
                  </a:solidFill>
                </a:rPr>
                <a:t>Предметні</a:t>
              </a:r>
            </a:p>
            <a:p>
              <a:pPr algn="ctr"/>
              <a:r>
                <a:rPr lang="uk-UA" altLang="ru-RU" sz="1600" b="1" dirty="0">
                  <a:solidFill>
                    <a:srgbClr val="000000"/>
                  </a:solidFill>
                </a:rPr>
                <a:t>м</a:t>
              </a:r>
              <a:r>
                <a:rPr lang="uk-UA" altLang="ru-RU" sz="1600" b="1" dirty="0" smtClean="0">
                  <a:solidFill>
                    <a:srgbClr val="000000"/>
                  </a:solidFill>
                </a:rPr>
                <a:t>етодичні </a:t>
              </a:r>
            </a:p>
            <a:p>
              <a:pPr algn="ctr"/>
              <a:r>
                <a:rPr lang="uk-UA" altLang="ru-RU" sz="1600" b="1" dirty="0" err="1" smtClean="0">
                  <a:solidFill>
                    <a:srgbClr val="000000"/>
                  </a:solidFill>
                </a:rPr>
                <a:t>об̓єднання</a:t>
              </a:r>
              <a:endParaRPr lang="en-US" altLang="ru-RU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10" name="Group 69"/>
          <p:cNvGrpSpPr>
            <a:grpSpLocks/>
          </p:cNvGrpSpPr>
          <p:nvPr/>
        </p:nvGrpSpPr>
        <p:grpSpPr bwMode="auto">
          <a:xfrm>
            <a:off x="3515914" y="1"/>
            <a:ext cx="2405862" cy="2028616"/>
            <a:chOff x="2021" y="1008"/>
            <a:chExt cx="819" cy="872"/>
          </a:xfrm>
        </p:grpSpPr>
        <p:sp>
          <p:nvSpPr>
            <p:cNvPr id="211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12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25" name="Picture 72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6" name="Oval 73"/>
              <p:cNvSpPr>
                <a:spLocks noChangeArrowheads="1"/>
              </p:cNvSpPr>
              <p:nvPr/>
            </p:nvSpPr>
            <p:spPr bwMode="gray">
              <a:xfrm>
                <a:off x="3975" y="1594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27" name="Picture 74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28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29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35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6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7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8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0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31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2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3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4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13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15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21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2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3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4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16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17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8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9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0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14" name="Rectangle 97"/>
            <p:cNvSpPr>
              <a:spLocks noChangeArrowheads="1"/>
            </p:cNvSpPr>
            <p:nvPr/>
          </p:nvSpPr>
          <p:spPr bwMode="gray">
            <a:xfrm>
              <a:off x="2021" y="1272"/>
              <a:ext cx="81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uk-UA" altLang="ru-RU" sz="1600" b="1" dirty="0" smtClean="0">
                  <a:solidFill>
                    <a:srgbClr val="000000"/>
                  </a:solidFill>
                </a:rPr>
                <a:t>Методична</a:t>
              </a:r>
            </a:p>
            <a:p>
              <a:pPr algn="ctr"/>
              <a:r>
                <a:rPr lang="uk-UA" altLang="ru-RU" sz="1600" b="1" dirty="0" smtClean="0">
                  <a:solidFill>
                    <a:srgbClr val="000000"/>
                  </a:solidFill>
                </a:rPr>
                <a:t> рада</a:t>
              </a:r>
              <a:endParaRPr lang="en-US" altLang="ru-RU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9" name="Group 69"/>
          <p:cNvGrpSpPr>
            <a:grpSpLocks/>
          </p:cNvGrpSpPr>
          <p:nvPr/>
        </p:nvGrpSpPr>
        <p:grpSpPr bwMode="auto">
          <a:xfrm>
            <a:off x="5720894" y="640021"/>
            <a:ext cx="1980644" cy="2002900"/>
            <a:chOff x="2064" y="1008"/>
            <a:chExt cx="722" cy="872"/>
          </a:xfrm>
        </p:grpSpPr>
        <p:sp>
          <p:nvSpPr>
            <p:cNvPr id="240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41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54" name="Picture 72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5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56" name="Picture 74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57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58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64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5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6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7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59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60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1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2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3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42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44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0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1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2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3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45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46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8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9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43" name="Rectangle 97"/>
            <p:cNvSpPr>
              <a:spLocks noChangeArrowheads="1"/>
            </p:cNvSpPr>
            <p:nvPr/>
          </p:nvSpPr>
          <p:spPr bwMode="gray">
            <a:xfrm>
              <a:off x="2164" y="1272"/>
              <a:ext cx="538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uk-UA" altLang="ru-RU" sz="1600" b="1" dirty="0" smtClean="0">
                  <a:solidFill>
                    <a:srgbClr val="000000"/>
                  </a:solidFill>
                </a:rPr>
                <a:t>Творчі групи</a:t>
              </a:r>
              <a:endParaRPr lang="en-US" altLang="ru-RU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68" name="Group 69"/>
          <p:cNvGrpSpPr>
            <a:grpSpLocks/>
          </p:cNvGrpSpPr>
          <p:nvPr/>
        </p:nvGrpSpPr>
        <p:grpSpPr bwMode="auto">
          <a:xfrm>
            <a:off x="6531914" y="2201591"/>
            <a:ext cx="2012864" cy="2186805"/>
            <a:chOff x="2064" y="1008"/>
            <a:chExt cx="722" cy="872"/>
          </a:xfrm>
        </p:grpSpPr>
        <p:sp>
          <p:nvSpPr>
            <p:cNvPr id="269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70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83" name="Picture 72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4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85" name="Picture 74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86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87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93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4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5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6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8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89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0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1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2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71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73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79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0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1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2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74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75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7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8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72" name="Rectangle 97"/>
            <p:cNvSpPr>
              <a:spLocks noChangeArrowheads="1"/>
            </p:cNvSpPr>
            <p:nvPr/>
          </p:nvSpPr>
          <p:spPr bwMode="gray">
            <a:xfrm>
              <a:off x="2156" y="1169"/>
              <a:ext cx="542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uk-UA" altLang="ru-RU" sz="1600" b="1" dirty="0" err="1" smtClean="0">
                  <a:solidFill>
                    <a:srgbClr val="000000"/>
                  </a:solidFill>
                </a:rPr>
                <a:t>Психолого-</a:t>
              </a:r>
              <a:endParaRPr lang="uk-UA" altLang="ru-RU" sz="16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uk-UA" altLang="ru-RU" sz="1600" b="1" dirty="0">
                  <a:solidFill>
                    <a:srgbClr val="000000"/>
                  </a:solidFill>
                </a:rPr>
                <a:t>п</a:t>
              </a:r>
              <a:r>
                <a:rPr lang="uk-UA" altLang="ru-RU" sz="1600" b="1" dirty="0" smtClean="0">
                  <a:solidFill>
                    <a:srgbClr val="000000"/>
                  </a:solidFill>
                </a:rPr>
                <a:t>едагогічний</a:t>
              </a:r>
            </a:p>
            <a:p>
              <a:pPr algn="ctr"/>
              <a:r>
                <a:rPr lang="uk-UA" altLang="ru-RU" sz="1600" b="1" dirty="0" smtClean="0">
                  <a:solidFill>
                    <a:srgbClr val="000000"/>
                  </a:solidFill>
                </a:rPr>
                <a:t>семінар</a:t>
              </a:r>
              <a:endParaRPr lang="en-US" altLang="ru-RU" sz="16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31576" y="22207"/>
            <a:ext cx="7525072" cy="914400"/>
          </a:xfrm>
        </p:spPr>
        <p:txBody>
          <a:bodyPr/>
          <a:lstStyle/>
          <a:p>
            <a:pPr algn="ctr"/>
            <a:r>
              <a:rPr lang="uk-UA" altLang="ru-RU" sz="3600" dirty="0" smtClean="0">
                <a:solidFill>
                  <a:schemeClr val="tx1">
                    <a:lumMod val="50000"/>
                  </a:schemeClr>
                </a:solidFill>
              </a:rPr>
              <a:t>Методичні заходи з педагогами</a:t>
            </a:r>
            <a:endParaRPr lang="en-US" altLang="ru-RU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gray">
          <a:xfrm>
            <a:off x="2362200" y="48545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gray">
          <a:xfrm rot="3419336">
            <a:off x="810672" y="4336714"/>
            <a:ext cx="479425" cy="520700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gray">
          <a:xfrm>
            <a:off x="898584" y="4368464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uk-UA" altLang="ru-RU" sz="2400" b="1" dirty="0" smtClean="0">
                <a:solidFill>
                  <a:srgbClr val="FFFFFF"/>
                </a:solidFill>
              </a:rPr>
              <a:t>5</a:t>
            </a:r>
            <a:endParaRPr lang="en-US" altLang="ru-RU" sz="2400" b="1" dirty="0">
              <a:solidFill>
                <a:srgbClr val="FFFFFF"/>
              </a:solidFill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gray">
          <a:xfrm>
            <a:off x="2363788" y="160153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gray">
          <a:xfrm>
            <a:off x="2362200" y="1192824"/>
            <a:ext cx="536685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Тематичні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</a:rPr>
              <a:t>педагогічні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ради (4)</a:t>
            </a:r>
            <a:endParaRPr lang="en-US" altLang="ru-RU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gray">
          <a:xfrm>
            <a:off x="2362200" y="31781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gray">
          <a:xfrm>
            <a:off x="2363788" y="4014788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gray">
          <a:xfrm>
            <a:off x="2362200" y="571500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gray">
          <a:xfrm>
            <a:off x="2362200" y="2713038"/>
            <a:ext cx="501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Конференція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(2)</a:t>
            </a:r>
            <a:endParaRPr lang="en-US" altLang="ru-RU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gray">
          <a:xfrm>
            <a:off x="2356624" y="3616768"/>
            <a:ext cx="48021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Круглий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стіл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(2)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en-US" altLang="ru-RU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gray">
          <a:xfrm>
            <a:off x="2362198" y="4394200"/>
            <a:ext cx="4800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Семінари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(5)</a:t>
            </a:r>
            <a:endParaRPr lang="en-US" altLang="ru-RU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gray">
          <a:xfrm>
            <a:off x="2363788" y="52451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altLang="ru-RU" sz="2400" b="1" dirty="0" smtClean="0">
                <a:solidFill>
                  <a:schemeClr val="tx1">
                    <a:lumMod val="50000"/>
                  </a:schemeClr>
                </a:solidFill>
              </a:rPr>
              <a:t>Майстер-класи (1)</a:t>
            </a:r>
            <a:endParaRPr lang="en-US" altLang="ru-RU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gray">
          <a:xfrm>
            <a:off x="2356624" y="1942419"/>
            <a:ext cx="536685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Ярмарок </a:t>
            </a: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педагогічних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ідей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(1)</a:t>
            </a:r>
            <a:endParaRPr lang="en-US" altLang="ru-RU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gray">
          <a:xfrm>
            <a:off x="2483868" y="2394083"/>
            <a:ext cx="468052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gray">
          <a:xfrm rot="3419336">
            <a:off x="810670" y="5170491"/>
            <a:ext cx="479425" cy="520700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gray">
          <a:xfrm rot="3419336">
            <a:off x="810671" y="3478260"/>
            <a:ext cx="479425" cy="520700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gray">
          <a:xfrm rot="3419336">
            <a:off x="789789" y="2683519"/>
            <a:ext cx="479425" cy="520700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gray">
          <a:xfrm rot="3419336">
            <a:off x="726218" y="1924523"/>
            <a:ext cx="479425" cy="520700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gray">
          <a:xfrm rot="3419336">
            <a:off x="747209" y="1161074"/>
            <a:ext cx="479425" cy="520700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gray">
          <a:xfrm>
            <a:off x="918902" y="52451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uk-UA" altLang="ru-RU" sz="2400" b="1" dirty="0" smtClean="0">
                <a:solidFill>
                  <a:srgbClr val="FFFFFF"/>
                </a:solidFill>
              </a:rPr>
              <a:t>6</a:t>
            </a:r>
            <a:endParaRPr lang="en-US" altLang="ru-RU" sz="2400" b="1" dirty="0">
              <a:solidFill>
                <a:srgbClr val="FFFFFF"/>
              </a:solidFill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gray">
          <a:xfrm>
            <a:off x="915000" y="351001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24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gray">
          <a:xfrm>
            <a:off x="873375" y="2730934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24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gray">
          <a:xfrm>
            <a:off x="873374" y="195627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uk-UA" altLang="ru-RU" sz="2400" b="1" dirty="0" smtClean="0">
                <a:solidFill>
                  <a:srgbClr val="FFFFFF"/>
                </a:solidFill>
              </a:rPr>
              <a:t>2</a:t>
            </a:r>
            <a:endParaRPr lang="en-US" altLang="ru-RU" sz="2400" b="1" dirty="0">
              <a:solidFill>
                <a:srgbClr val="FFFFFF"/>
              </a:solidFill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gray">
          <a:xfrm>
            <a:off x="873373" y="115259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2400" b="1" dirty="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sz="3600" dirty="0" smtClean="0">
                <a:solidFill>
                  <a:schemeClr val="tx1">
                    <a:lumMod val="50000"/>
                  </a:schemeClr>
                </a:solidFill>
              </a:rPr>
              <a:t>Професійне самовдосконалення </a:t>
            </a:r>
            <a:endParaRPr lang="en-US" altLang="ru-RU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286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462" y="1268760"/>
            <a:ext cx="7645976" cy="4824535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Диаграмма 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9208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19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597080" cy="1440160"/>
          </a:xfrm>
        </p:spPr>
        <p:txBody>
          <a:bodyPr/>
          <a:lstStyle/>
          <a:p>
            <a:r>
              <a:rPr lang="ru-RU" sz="2800" b="0" dirty="0" err="1">
                <a:solidFill>
                  <a:schemeClr val="tx1">
                    <a:lumMod val="50000"/>
                  </a:schemeClr>
                </a:solidFill>
              </a:rPr>
              <a:t>Створення</a:t>
            </a:r>
            <a:r>
              <a:rPr lang="ru-RU" sz="28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800" b="0" dirty="0" err="1">
                <a:solidFill>
                  <a:schemeClr val="tx1">
                    <a:lumMod val="50000"/>
                  </a:schemeClr>
                </a:solidFill>
              </a:rPr>
              <a:t>навчально-методичних</a:t>
            </a:r>
            <a:r>
              <a:rPr lang="ru-RU" sz="28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800" b="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2800" b="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800" b="0" dirty="0" err="1" smtClean="0">
                <a:solidFill>
                  <a:schemeClr val="tx1">
                    <a:lumMod val="50000"/>
                  </a:schemeClr>
                </a:solidFill>
              </a:rPr>
              <a:t>посібників</a:t>
            </a:r>
            <a:r>
              <a:rPr lang="ru-RU" sz="2800" b="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800" b="0" dirty="0" err="1" smtClean="0">
                <a:solidFill>
                  <a:schemeClr val="tx1">
                    <a:lumMod val="50000"/>
                  </a:schemeClr>
                </a:solidFill>
              </a:rPr>
              <a:t>апробація</a:t>
            </a:r>
            <a:r>
              <a:rPr lang="ru-RU" sz="2800" b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800" b="0" dirty="0" err="1">
                <a:solidFill>
                  <a:schemeClr val="tx1">
                    <a:lumMod val="50000"/>
                  </a:schemeClr>
                </a:solidFill>
              </a:rPr>
              <a:t>підручників</a:t>
            </a:r>
            <a:r>
              <a:rPr lang="ru-RU" sz="2800" b="0" dirty="0">
                <a:solidFill>
                  <a:schemeClr val="tx1">
                    <a:lumMod val="50000"/>
                  </a:schemeClr>
                </a:solidFill>
              </a:rPr>
              <a:t> нового </a:t>
            </a:r>
            <a:r>
              <a:rPr lang="ru-RU" sz="2800" b="0" dirty="0" err="1">
                <a:solidFill>
                  <a:schemeClr val="tx1">
                    <a:lumMod val="50000"/>
                  </a:schemeClr>
                </a:solidFill>
              </a:rPr>
              <a:t>покоління</a:t>
            </a:r>
            <a:r>
              <a:rPr lang="ru-RU" sz="2800" b="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800" b="0" dirty="0" err="1" smtClean="0">
                <a:solidFill>
                  <a:schemeClr val="tx1">
                    <a:lumMod val="50000"/>
                  </a:schemeClr>
                </a:solidFill>
              </a:rPr>
              <a:t>уроків</a:t>
            </a:r>
            <a:r>
              <a:rPr lang="ru-RU" sz="2800" b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800" b="0" dirty="0">
                <a:solidFill>
                  <a:schemeClr val="tx1">
                    <a:lumMod val="50000"/>
                  </a:schemeClr>
                </a:solidFill>
              </a:rPr>
              <a:t>для </a:t>
            </a:r>
            <a:r>
              <a:rPr lang="ru-RU" sz="2800" b="0" dirty="0" err="1">
                <a:solidFill>
                  <a:schemeClr val="tx1">
                    <a:lumMod val="50000"/>
                  </a:schemeClr>
                </a:solidFill>
              </a:rPr>
              <a:t>фахових</a:t>
            </a:r>
            <a:r>
              <a:rPr lang="ru-RU" sz="28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800" b="0" dirty="0" err="1">
                <a:solidFill>
                  <a:schemeClr val="tx1">
                    <a:lumMod val="50000"/>
                  </a:schemeClr>
                </a:solidFill>
              </a:rPr>
              <a:t>видань</a:t>
            </a:r>
            <a:r>
              <a:rPr lang="ru-RU" sz="2800" b="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2800" b="0" dirty="0">
                <a:solidFill>
                  <a:schemeClr val="tx1">
                    <a:lumMod val="50000"/>
                  </a:schemeClr>
                </a:solidFill>
              </a:rPr>
            </a:br>
            <a:endParaRPr lang="ru-RU" sz="2800" b="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732240" y="-99392"/>
            <a:ext cx="2520280" cy="2016224"/>
            <a:chOff x="862" y="713"/>
            <a:chExt cx="3780" cy="3490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82" y="2210"/>
              <a:ext cx="3406" cy="1993"/>
              <a:chOff x="1082" y="2355"/>
              <a:chExt cx="3406" cy="1993"/>
            </a:xfrm>
          </p:grpSpPr>
          <p:sp>
            <p:nvSpPr>
              <p:cNvPr id="20" name="Freeform 7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17" name="Freeform 11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14" name="Freeform 15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" name="Group 18"/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</p:grpSpPr>
          <p:sp>
            <p:nvSpPr>
              <p:cNvPr id="11" name="Freeform 19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Freeform 20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8F8F8">
                      <a:gamma/>
                      <a:shade val="86275"/>
                      <a:invGamma/>
                    </a:srgbClr>
                  </a:gs>
                  <a:gs pos="100000">
                    <a:srgbClr val="F8F8F8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971600" y="1412776"/>
            <a:ext cx="7776864" cy="504055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60851021"/>
              </p:ext>
            </p:extLst>
          </p:nvPr>
        </p:nvGraphicFramePr>
        <p:xfrm>
          <a:off x="1115616" y="1601878"/>
          <a:ext cx="7632848" cy="4707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8142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384939"/>
              </p:ext>
            </p:extLst>
          </p:nvPr>
        </p:nvGraphicFramePr>
        <p:xfrm>
          <a:off x="899592" y="188640"/>
          <a:ext cx="6336704" cy="5784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88"/>
                <a:gridCol w="1080120"/>
                <a:gridCol w="1735791"/>
                <a:gridCol w="928505"/>
              </a:tblGrid>
              <a:tr h="2658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 err="1">
                          <a:effectLst/>
                          <a:latin typeface="+mj-lt"/>
                        </a:rPr>
                        <a:t>Відкриті</a:t>
                      </a:r>
                      <a:r>
                        <a:rPr lang="ru-RU" sz="2800" b="1" u="none" strike="noStrike" dirty="0">
                          <a:effectLst/>
                          <a:latin typeface="+mj-lt"/>
                        </a:rPr>
                        <a:t> уроки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err="1">
                          <a:effectLst/>
                          <a:latin typeface="+mj-lt"/>
                        </a:rPr>
                        <a:t>Позакласні</a:t>
                      </a:r>
                      <a:r>
                        <a:rPr lang="ru-RU" sz="2400" b="1" u="none" strike="noStrike" dirty="0">
                          <a:effectLst/>
                          <a:latin typeface="+mj-lt"/>
                        </a:rPr>
                        <a:t> заходи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  <a:latin typeface="+mj-lt"/>
                        </a:rPr>
                        <a:t>Горщак</a:t>
                      </a:r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 Л.О.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Іванець І.А.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65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Тихонова О.А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Рацул В.О.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65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Басиста А.Л.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початкова школа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65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Ярова С.А.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65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Заєць І.В.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65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Бойко Л.Б.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65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Новіцька О.М.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65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Мацко Н.М.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65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Фоменко Е.А.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65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Болюк О.Г.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65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Цибульська Н.А.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65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Бузько В.Л., Чала М.С.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22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Бузько В.Л., Усачова А.О.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65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Іванець І.А.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65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Петрова Н.А.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65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Ткаченко О.С.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65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Рацул В.О.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65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Чижик Г.І.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AutoShape 15"/>
          <p:cNvSpPr>
            <a:spLocks noChangeArrowheads="1"/>
          </p:cNvSpPr>
          <p:nvPr/>
        </p:nvSpPr>
        <p:spPr bwMode="gray">
          <a:xfrm rot="10800000">
            <a:off x="7352838" y="3168054"/>
            <a:ext cx="981075" cy="2835884"/>
          </a:xfrm>
          <a:prstGeom prst="downArrow">
            <a:avLst>
              <a:gd name="adj1" fmla="val 77269"/>
              <a:gd name="adj2" fmla="val 36229"/>
            </a:avLst>
          </a:prstGeom>
          <a:solidFill>
            <a:schemeClr val="tx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gray">
          <a:xfrm>
            <a:off x="7471173" y="3709327"/>
            <a:ext cx="792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080808"/>
                </a:solidFill>
              </a:rPr>
              <a:t>24</a:t>
            </a:r>
            <a:endParaRPr lang="en-US" altLang="ru-RU" sz="2400" b="1" dirty="0">
              <a:solidFill>
                <a:srgbClr val="080808"/>
              </a:solidFill>
            </a:endParaRP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gray">
          <a:xfrm rot="10800000">
            <a:off x="8181233" y="1869722"/>
            <a:ext cx="981075" cy="4140876"/>
          </a:xfrm>
          <a:prstGeom prst="downArrow">
            <a:avLst>
              <a:gd name="adj1" fmla="val 77269"/>
              <a:gd name="adj2" fmla="val 36229"/>
            </a:avLst>
          </a:prstGeom>
          <a:solidFill>
            <a:schemeClr val="tx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gray">
          <a:xfrm>
            <a:off x="8275726" y="2760680"/>
            <a:ext cx="792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080808"/>
                </a:solidFill>
              </a:rPr>
              <a:t>27</a:t>
            </a:r>
            <a:endParaRPr lang="en-US" altLang="ru-RU" sz="2400" b="1" dirty="0">
              <a:solidFill>
                <a:srgbClr val="080808"/>
              </a:solidFill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gray">
          <a:xfrm>
            <a:off x="7470869" y="5230358"/>
            <a:ext cx="79208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080808"/>
                </a:solidFill>
              </a:rPr>
              <a:t>2012-</a:t>
            </a:r>
          </a:p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080808"/>
                </a:solidFill>
              </a:rPr>
              <a:t>2013</a:t>
            </a:r>
            <a:endParaRPr lang="en-US" altLang="ru-RU" b="1" dirty="0">
              <a:solidFill>
                <a:srgbClr val="080808"/>
              </a:solidFill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gray">
          <a:xfrm>
            <a:off x="8258922" y="5219108"/>
            <a:ext cx="79208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080808"/>
                </a:solidFill>
              </a:rPr>
              <a:t>2013-</a:t>
            </a:r>
          </a:p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080808"/>
                </a:solidFill>
              </a:rPr>
              <a:t>2014</a:t>
            </a:r>
            <a:endParaRPr lang="en-US" altLang="ru-RU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7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наліз МР 2013-2014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370</TotalTime>
  <Words>810</Words>
  <Application>Microsoft Office PowerPoint</Application>
  <PresentationFormat>Екран (4:3)</PresentationFormat>
  <Paragraphs>363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аналіз МР 2013-2014</vt:lpstr>
      <vt:lpstr>Аналіз  методичної роботи  за 2013-2014 н.р.</vt:lpstr>
      <vt:lpstr>Характеристика  педагогічного складу</vt:lpstr>
      <vt:lpstr>Проблема  «Формування  інформаційно – комунікаційної та комунікативної компетентностей  учнів на засадах  особистісно – орієнтованого  та діяльнісного підходів»  (ІІ етап)</vt:lpstr>
      <vt:lpstr>Слайд 4</vt:lpstr>
      <vt:lpstr>Методичні заходи з педагогами</vt:lpstr>
      <vt:lpstr>Професійне самовдосконалення </vt:lpstr>
      <vt:lpstr>Слайд 7</vt:lpstr>
      <vt:lpstr>Створення навчально-методичних  посібників, апробація підручників нового покоління, уроків для фахових видань </vt:lpstr>
      <vt:lpstr>Слайд 9</vt:lpstr>
      <vt:lpstr>Презентація досвіду</vt:lpstr>
      <vt:lpstr>Слайд 11</vt:lpstr>
      <vt:lpstr>Порівняльна таблиця  результатів ДПА  та річного оцінювання учнів 9-х класів</vt:lpstr>
      <vt:lpstr> Порівняльна таблиця результатів ДПА  та річного оцінювання учнів 11-х класів</vt:lpstr>
      <vt:lpstr>Середній бал атестата</vt:lpstr>
      <vt:lpstr>Удосконалити роботу за напрямками:</vt:lpstr>
      <vt:lpstr>Завдання, які не виконані:</vt:lpstr>
      <vt:lpstr>Дякую за увагу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 методичної роботи  за 2013-2014 н.р.</dc:title>
  <dc:creator>pc</dc:creator>
  <cp:lastModifiedBy>Admin</cp:lastModifiedBy>
  <cp:revision>33</cp:revision>
  <dcterms:created xsi:type="dcterms:W3CDTF">2014-08-03T09:03:37Z</dcterms:created>
  <dcterms:modified xsi:type="dcterms:W3CDTF">2014-10-15T11:02:08Z</dcterms:modified>
</cp:coreProperties>
</file>