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sldIdLst>
    <p:sldId id="256" r:id="rId2"/>
    <p:sldId id="275" r:id="rId3"/>
    <p:sldId id="277" r:id="rId4"/>
    <p:sldId id="291" r:id="rId5"/>
    <p:sldId id="276" r:id="rId6"/>
    <p:sldId id="280" r:id="rId7"/>
    <p:sldId id="278" r:id="rId8"/>
    <p:sldId id="279" r:id="rId9"/>
    <p:sldId id="292" r:id="rId10"/>
    <p:sldId id="281" r:id="rId11"/>
    <p:sldId id="282" r:id="rId12"/>
    <p:sldId id="283" r:id="rId13"/>
    <p:sldId id="284" r:id="rId14"/>
    <p:sldId id="290" r:id="rId15"/>
    <p:sldId id="285" r:id="rId16"/>
    <p:sldId id="258" r:id="rId17"/>
    <p:sldId id="259" r:id="rId18"/>
    <p:sldId id="260" r:id="rId19"/>
    <p:sldId id="261" r:id="rId20"/>
    <p:sldId id="262" r:id="rId21"/>
    <p:sldId id="263" r:id="rId22"/>
    <p:sldId id="264" r:id="rId23"/>
    <p:sldId id="265" r:id="rId24"/>
    <p:sldId id="266" r:id="rId25"/>
    <p:sldId id="267" r:id="rId26"/>
    <p:sldId id="268" r:id="rId27"/>
    <p:sldId id="269" r:id="rId28"/>
    <p:sldId id="270" r:id="rId29"/>
    <p:sldId id="271" r:id="rId30"/>
    <p:sldId id="272" r:id="rId31"/>
    <p:sldId id="273" r:id="rId32"/>
    <p:sldId id="288" r:id="rId33"/>
    <p:sldId id="289" r:id="rId34"/>
    <p:sldId id="286" r:id="rId35"/>
    <p:sldId id="287" r:id="rId36"/>
    <p:sldId id="293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4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1076;&#1110;&#1072;&#1075;&#1088;&#1072;&#1084;&#1080;%20&#1103;&#1082;&#1086;&#1089;&#1090;&#1110;%20&#1088;&#1086;&#1073;&#1086;&#1090;&#1090;&#1080;%202013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1076;&#1110;&#1072;&#1075;&#1088;&#1072;&#1084;&#1080;%20&#1103;&#1082;&#1086;&#1089;&#1090;&#1110;%20&#1088;&#1086;&#1073;&#1086;&#1090;&#1090;&#1080;%202013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1076;&#1110;&#1072;&#1075;&#1088;&#1072;&#1084;&#1080;%20&#1103;&#1082;&#1086;&#1089;&#1090;&#1110;%20&#1088;&#1086;&#1073;&#1086;&#1090;&#1090;&#1080;%202013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1076;&#1110;&#1072;&#1075;&#1088;&#1072;&#1084;&#1080;%20&#1103;&#1082;&#1086;&#1089;&#1090;&#1110;%20&#1088;&#1086;&#1073;&#1086;&#1090;&#1090;&#1080;%202013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1076;&#1110;&#1072;&#1075;&#1088;&#1072;&#1084;&#1080;%20&#1103;&#1082;&#1086;&#1089;&#1090;&#1110;%20&#1088;&#1086;&#1073;&#1086;&#1090;&#1090;&#1080;%202013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1076;&#1110;&#1072;&#1075;&#1088;&#1072;&#1084;&#1080;%20&#1103;&#1082;&#1086;&#1089;&#1090;&#1110;%20&#1088;&#1086;&#1073;&#1086;&#1090;&#1090;&#1080;%202013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1076;&#1110;&#1072;&#1075;&#1088;&#1072;&#1084;&#1080;%20&#1103;&#1082;&#1086;&#1089;&#1090;&#1110;%20&#1088;&#1086;&#1073;&#1086;&#1090;&#1090;&#1080;%202013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1076;&#1110;&#1072;&#1075;&#1088;&#1072;&#1084;&#1080;%20&#1103;&#1082;&#1086;&#1089;&#1090;&#1110;%20&#1088;&#1086;&#1073;&#1086;&#1090;&#1090;&#1080;%202013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1076;&#1110;&#1072;&#1075;&#1088;&#1072;&#1084;&#1080;%20&#1103;&#1082;&#1086;&#1089;&#1090;&#1110;%20&#1088;&#1086;&#1073;&#1086;&#1090;&#1090;&#1080;%202013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H:\&#1076;&#1110;&#1072;&#1075;&#1088;&#1072;&#1084;&#1080;%20&#1103;&#1082;&#1086;&#1089;&#1090;&#1110;%20&#1088;&#1086;&#1073;&#1086;&#1090;&#1090;&#1080;%202013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30"/>
      <c:perspective val="30"/>
    </c:view3D>
    <c:plotArea>
      <c:layout/>
      <c:pie3DChart>
        <c:varyColors val="1"/>
        <c:ser>
          <c:idx val="0"/>
          <c:order val="0"/>
          <c:cat>
            <c:strRef>
              <c:f>Лист1!$B$3:$G$3</c:f>
              <c:strCache>
                <c:ptCount val="6"/>
                <c:pt idx="0">
                  <c:v>спеціаліст</c:v>
                </c:pt>
                <c:pt idx="1">
                  <c:v>спеціаліст ІІ категорії</c:v>
                </c:pt>
                <c:pt idx="2">
                  <c:v>спеціаліст І категорії</c:v>
                </c:pt>
                <c:pt idx="3">
                  <c:v>спеціаліст вищої категорії</c:v>
                </c:pt>
                <c:pt idx="4">
                  <c:v>старший учитель</c:v>
                </c:pt>
                <c:pt idx="5">
                  <c:v>учитель-методист</c:v>
                </c:pt>
              </c:strCache>
            </c:strRef>
          </c:cat>
          <c:val>
            <c:numRef>
              <c:f>Лист1!$B$4:$G$4</c:f>
              <c:numCache>
                <c:formatCode>General</c:formatCode>
                <c:ptCount val="6"/>
                <c:pt idx="0">
                  <c:v>6</c:v>
                </c:pt>
                <c:pt idx="1">
                  <c:v>10</c:v>
                </c:pt>
                <c:pt idx="2">
                  <c:v>13</c:v>
                </c:pt>
                <c:pt idx="3">
                  <c:v>48</c:v>
                </c:pt>
                <c:pt idx="4">
                  <c:v>25</c:v>
                </c:pt>
                <c:pt idx="5">
                  <c:v>16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Лист1!$C$55</c:f>
              <c:strCache>
                <c:ptCount val="1"/>
                <c:pt idx="0">
                  <c:v>ІІ етап ( міський)</c:v>
                </c:pt>
              </c:strCache>
            </c:strRef>
          </c:tx>
          <c:cat>
            <c:strRef>
              <c:f>Лист1!$D$54:$F$54</c:f>
              <c:strCache>
                <c:ptCount val="3"/>
                <c:pt idx="0">
                  <c:v>2010-2011 н.р.</c:v>
                </c:pt>
                <c:pt idx="1">
                  <c:v>2011-2012 н.р.</c:v>
                </c:pt>
                <c:pt idx="2">
                  <c:v>2012-2013 н.р.</c:v>
                </c:pt>
              </c:strCache>
            </c:strRef>
          </c:cat>
          <c:val>
            <c:numRef>
              <c:f>Лист1!$D$55:$F$55</c:f>
              <c:numCache>
                <c:formatCode>General</c:formatCode>
                <c:ptCount val="3"/>
                <c:pt idx="0">
                  <c:v>33</c:v>
                </c:pt>
                <c:pt idx="1">
                  <c:v>39</c:v>
                </c:pt>
                <c:pt idx="2">
                  <c:v>34</c:v>
                </c:pt>
              </c:numCache>
            </c:numRef>
          </c:val>
        </c:ser>
        <c:ser>
          <c:idx val="1"/>
          <c:order val="1"/>
          <c:tx>
            <c:strRef>
              <c:f>Лист1!$C$56</c:f>
              <c:strCache>
                <c:ptCount val="1"/>
                <c:pt idx="0">
                  <c:v>ІІІ етап (обласний)</c:v>
                </c:pt>
              </c:strCache>
            </c:strRef>
          </c:tx>
          <c:cat>
            <c:strRef>
              <c:f>Лист1!$D$54:$F$54</c:f>
              <c:strCache>
                <c:ptCount val="3"/>
                <c:pt idx="0">
                  <c:v>2010-2011 н.р.</c:v>
                </c:pt>
                <c:pt idx="1">
                  <c:v>2011-2012 н.р.</c:v>
                </c:pt>
                <c:pt idx="2">
                  <c:v>2012-2013 н.р.</c:v>
                </c:pt>
              </c:strCache>
            </c:strRef>
          </c:cat>
          <c:val>
            <c:numRef>
              <c:f>Лист1!$D$56:$F$56</c:f>
              <c:numCache>
                <c:formatCode>General</c:formatCode>
                <c:ptCount val="3"/>
                <c:pt idx="0">
                  <c:v>18</c:v>
                </c:pt>
                <c:pt idx="1">
                  <c:v>20</c:v>
                </c:pt>
                <c:pt idx="2">
                  <c:v>17</c:v>
                </c:pt>
              </c:numCache>
            </c:numRef>
          </c:val>
        </c:ser>
        <c:ser>
          <c:idx val="2"/>
          <c:order val="2"/>
          <c:tx>
            <c:strRef>
              <c:f>Лист1!$C$57</c:f>
              <c:strCache>
                <c:ptCount val="1"/>
                <c:pt idx="0">
                  <c:v>ІY етап (всеукраїнський)</c:v>
                </c:pt>
              </c:strCache>
            </c:strRef>
          </c:tx>
          <c:cat>
            <c:strRef>
              <c:f>Лист1!$D$54:$F$54</c:f>
              <c:strCache>
                <c:ptCount val="3"/>
                <c:pt idx="0">
                  <c:v>2010-2011 н.р.</c:v>
                </c:pt>
                <c:pt idx="1">
                  <c:v>2011-2012 н.р.</c:v>
                </c:pt>
                <c:pt idx="2">
                  <c:v>2012-2013 н.р.</c:v>
                </c:pt>
              </c:strCache>
            </c:strRef>
          </c:cat>
          <c:val>
            <c:numRef>
              <c:f>Лист1!$D$57:$F$57</c:f>
              <c:numCache>
                <c:formatCode>General</c:formatCode>
                <c:ptCount val="3"/>
                <c:pt idx="0">
                  <c:v>1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hape val="cylinder"/>
        <c:axId val="38454784"/>
        <c:axId val="38456320"/>
        <c:axId val="0"/>
      </c:bar3DChart>
      <c:catAx>
        <c:axId val="38454784"/>
        <c:scaling>
          <c:orientation val="minMax"/>
        </c:scaling>
        <c:axPos val="b"/>
        <c:numFmt formatCode="General" sourceLinked="1"/>
        <c:tickLblPos val="nextTo"/>
        <c:crossAx val="38456320"/>
        <c:crosses val="autoZero"/>
        <c:auto val="1"/>
        <c:lblAlgn val="ctr"/>
        <c:lblOffset val="100"/>
      </c:catAx>
      <c:valAx>
        <c:axId val="38456320"/>
        <c:scaling>
          <c:orientation val="minMax"/>
        </c:scaling>
        <c:axPos val="l"/>
        <c:majorGridlines/>
        <c:numFmt formatCode="General" sourceLinked="1"/>
        <c:tickLblPos val="nextTo"/>
        <c:crossAx val="38454784"/>
        <c:crosses val="autoZero"/>
        <c:crossBetween val="between"/>
      </c:valAx>
    </c:plotArea>
    <c:legend>
      <c:legendPos val="r"/>
    </c:legend>
    <c:plotVisOnly val="1"/>
    <c:dispBlanksAs val="gap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autoTitleDeleted val="1"/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Лист1!$D$68</c:f>
              <c:strCache>
                <c:ptCount val="1"/>
                <c:pt idx="0">
                  <c:v>Кількість призерів</c:v>
                </c:pt>
              </c:strCache>
            </c:strRef>
          </c:tx>
          <c:cat>
            <c:strRef>
              <c:f>Лист1!$C$69:$C$76</c:f>
              <c:strCache>
                <c:ptCount val="8"/>
                <c:pt idx="0">
                  <c:v>Воронцова Т.О.</c:v>
                </c:pt>
                <c:pt idx="1">
                  <c:v>Коломієць Л.А.</c:v>
                </c:pt>
                <c:pt idx="2">
                  <c:v>Ворона К.С.</c:v>
                </c:pt>
                <c:pt idx="3">
                  <c:v>Усачова А.О.</c:v>
                </c:pt>
                <c:pt idx="4">
                  <c:v>Чеховський В.О.</c:v>
                </c:pt>
                <c:pt idx="5">
                  <c:v>Чеховська В.М.</c:v>
                </c:pt>
                <c:pt idx="6">
                  <c:v>Ворона Н.М</c:v>
                </c:pt>
                <c:pt idx="7">
                  <c:v>Наумова О.С.</c:v>
                </c:pt>
              </c:strCache>
            </c:strRef>
          </c:cat>
          <c:val>
            <c:numRef>
              <c:f>Лист1!$D$69:$D$76</c:f>
              <c:numCache>
                <c:formatCode>General</c:formatCode>
                <c:ptCount val="8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8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shape val="cylinder"/>
        <c:axId val="38476800"/>
        <c:axId val="38482688"/>
        <c:axId val="0"/>
      </c:bar3DChart>
      <c:catAx>
        <c:axId val="38476800"/>
        <c:scaling>
          <c:orientation val="minMax"/>
        </c:scaling>
        <c:axPos val="b"/>
        <c:numFmt formatCode="General" sourceLinked="1"/>
        <c:tickLblPos val="nextTo"/>
        <c:crossAx val="38482688"/>
        <c:crosses val="autoZero"/>
        <c:auto val="1"/>
        <c:lblAlgn val="ctr"/>
        <c:lblOffset val="100"/>
      </c:catAx>
      <c:valAx>
        <c:axId val="38482688"/>
        <c:scaling>
          <c:orientation val="minMax"/>
        </c:scaling>
        <c:axPos val="l"/>
        <c:majorGridlines/>
        <c:numFmt formatCode="General" sourceLinked="1"/>
        <c:tickLblPos val="nextTo"/>
        <c:crossAx val="38476800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v>Атестація</c:v>
          </c:tx>
          <c:cat>
            <c:strRef>
              <c:f>Лист1!$D$95:$D$100</c:f>
              <c:strCache>
                <c:ptCount val="6"/>
                <c:pt idx="0">
                  <c:v>2007-2008 н.р.</c:v>
                </c:pt>
                <c:pt idx="1">
                  <c:v>2008-2009 н.р.</c:v>
                </c:pt>
                <c:pt idx="2">
                  <c:v>2009-2010 н.р.</c:v>
                </c:pt>
                <c:pt idx="3">
                  <c:v>2010-2011 н.р.</c:v>
                </c:pt>
                <c:pt idx="4">
                  <c:v>2011-2012 н.р.</c:v>
                </c:pt>
                <c:pt idx="5">
                  <c:v>2012-2013 н.р.</c:v>
                </c:pt>
              </c:strCache>
            </c:strRef>
          </c:cat>
          <c:val>
            <c:numRef>
              <c:f>Лист1!$E$95:$E$100</c:f>
              <c:numCache>
                <c:formatCode>General</c:formatCode>
                <c:ptCount val="6"/>
                <c:pt idx="0">
                  <c:v>17</c:v>
                </c:pt>
                <c:pt idx="1">
                  <c:v>19</c:v>
                </c:pt>
                <c:pt idx="2">
                  <c:v>19</c:v>
                </c:pt>
                <c:pt idx="3">
                  <c:v>13</c:v>
                </c:pt>
                <c:pt idx="4">
                  <c:v>10</c:v>
                </c:pt>
                <c:pt idx="5">
                  <c:v>20</c:v>
                </c:pt>
              </c:numCache>
            </c:numRef>
          </c:val>
        </c:ser>
        <c:shape val="cylinder"/>
        <c:axId val="34601600"/>
        <c:axId val="38011264"/>
        <c:axId val="0"/>
      </c:bar3DChart>
      <c:catAx>
        <c:axId val="34601600"/>
        <c:scaling>
          <c:orientation val="minMax"/>
        </c:scaling>
        <c:axPos val="b"/>
        <c:tickLblPos val="nextTo"/>
        <c:crossAx val="38011264"/>
        <c:crosses val="autoZero"/>
        <c:auto val="1"/>
        <c:lblAlgn val="ctr"/>
        <c:lblOffset val="100"/>
      </c:catAx>
      <c:valAx>
        <c:axId val="38011264"/>
        <c:scaling>
          <c:orientation val="minMax"/>
        </c:scaling>
        <c:axPos val="l"/>
        <c:majorGridlines/>
        <c:numFmt formatCode="General" sourceLinked="1"/>
        <c:tickLblPos val="nextTo"/>
        <c:crossAx val="34601600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Лист1!$B$7</c:f>
              <c:strCache>
                <c:ptCount val="1"/>
                <c:pt idx="0">
                  <c:v>Фактично  пройдено</c:v>
                </c:pt>
              </c:strCache>
            </c:strRef>
          </c:tx>
          <c:cat>
            <c:strRef>
              <c:f>Лист1!$C$5:$F$6</c:f>
              <c:strCache>
                <c:ptCount val="4"/>
                <c:pt idx="0">
                  <c:v>2011 р.</c:v>
                </c:pt>
                <c:pt idx="1">
                  <c:v>2012 р.</c:v>
                </c:pt>
                <c:pt idx="2">
                  <c:v>2013 р.</c:v>
                </c:pt>
                <c:pt idx="3">
                  <c:v>2014 р.</c:v>
                </c:pt>
              </c:strCache>
            </c:strRef>
          </c:cat>
          <c:val>
            <c:numRef>
              <c:f>Лист1!$C$7:$F$7</c:f>
              <c:numCache>
                <c:formatCode>General</c:formatCode>
                <c:ptCount val="4"/>
                <c:pt idx="0">
                  <c:v>16</c:v>
                </c:pt>
                <c:pt idx="1">
                  <c:v>19</c:v>
                </c:pt>
              </c:numCache>
            </c:numRef>
          </c:val>
        </c:ser>
        <c:ser>
          <c:idx val="1"/>
          <c:order val="1"/>
          <c:tx>
            <c:strRef>
              <c:f>Лист1!$B$8</c:f>
              <c:strCache>
                <c:ptCount val="1"/>
                <c:pt idx="0">
                  <c:v>Замовлено</c:v>
                </c:pt>
              </c:strCache>
            </c:strRef>
          </c:tx>
          <c:cat>
            <c:strRef>
              <c:f>Лист1!$C$5:$F$6</c:f>
              <c:strCache>
                <c:ptCount val="4"/>
                <c:pt idx="0">
                  <c:v>2011 р.</c:v>
                </c:pt>
                <c:pt idx="1">
                  <c:v>2012 р.</c:v>
                </c:pt>
                <c:pt idx="2">
                  <c:v>2013 р.</c:v>
                </c:pt>
                <c:pt idx="3">
                  <c:v>2014 р.</c:v>
                </c:pt>
              </c:strCache>
            </c:strRef>
          </c:cat>
          <c:val>
            <c:numRef>
              <c:f>Лист1!$C$8:$F$8</c:f>
              <c:numCache>
                <c:formatCode>General</c:formatCode>
                <c:ptCount val="4"/>
                <c:pt idx="0">
                  <c:v>13</c:v>
                </c:pt>
                <c:pt idx="1">
                  <c:v>18</c:v>
                </c:pt>
                <c:pt idx="2">
                  <c:v>23</c:v>
                </c:pt>
                <c:pt idx="3">
                  <c:v>20</c:v>
                </c:pt>
              </c:numCache>
            </c:numRef>
          </c:val>
        </c:ser>
        <c:shape val="cylinder"/>
        <c:axId val="38028032"/>
        <c:axId val="38029568"/>
        <c:axId val="0"/>
      </c:bar3DChart>
      <c:catAx>
        <c:axId val="38028032"/>
        <c:scaling>
          <c:orientation val="minMax"/>
        </c:scaling>
        <c:axPos val="b"/>
        <c:numFmt formatCode="General" sourceLinked="1"/>
        <c:tickLblPos val="nextTo"/>
        <c:crossAx val="38029568"/>
        <c:crosses val="autoZero"/>
        <c:auto val="1"/>
        <c:lblAlgn val="ctr"/>
        <c:lblOffset val="100"/>
      </c:catAx>
      <c:valAx>
        <c:axId val="38029568"/>
        <c:scaling>
          <c:orientation val="minMax"/>
        </c:scaling>
        <c:axPos val="l"/>
        <c:majorGridlines/>
        <c:numFmt formatCode="General" sourceLinked="1"/>
        <c:tickLblPos val="nextTo"/>
        <c:crossAx val="38028032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Лист1!$C$37</c:f>
              <c:strCache>
                <c:ptCount val="1"/>
                <c:pt idx="0">
                  <c:v>Міські семінари</c:v>
                </c:pt>
              </c:strCache>
            </c:strRef>
          </c:tx>
          <c:cat>
            <c:strRef>
              <c:f>Лист1!$D$36:$E$36</c:f>
              <c:strCache>
                <c:ptCount val="2"/>
                <c:pt idx="0">
                  <c:v>2011-2012 н.р.</c:v>
                </c:pt>
                <c:pt idx="1">
                  <c:v>2012-2013 н.р.</c:v>
                </c:pt>
              </c:strCache>
            </c:strRef>
          </c:cat>
          <c:val>
            <c:numRef>
              <c:f>Лист1!$D$37:$E$37</c:f>
              <c:numCache>
                <c:formatCode>General</c:formatCode>
                <c:ptCount val="2"/>
                <c:pt idx="0">
                  <c:v>3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Лист1!$C$38</c:f>
              <c:strCache>
                <c:ptCount val="1"/>
                <c:pt idx="0">
                  <c:v>Обласні семінари</c:v>
                </c:pt>
              </c:strCache>
            </c:strRef>
          </c:tx>
          <c:cat>
            <c:strRef>
              <c:f>Лист1!$D$36:$E$36</c:f>
              <c:strCache>
                <c:ptCount val="2"/>
                <c:pt idx="0">
                  <c:v>2011-2012 н.р.</c:v>
                </c:pt>
                <c:pt idx="1">
                  <c:v>2012-2013 н.р.</c:v>
                </c:pt>
              </c:strCache>
            </c:strRef>
          </c:cat>
          <c:val>
            <c:numRef>
              <c:f>Лист1!$D$38:$E$38</c:f>
              <c:numCache>
                <c:formatCode>General</c:formatCode>
                <c:ptCount val="2"/>
                <c:pt idx="0">
                  <c:v>5</c:v>
                </c:pt>
                <c:pt idx="1">
                  <c:v>9</c:v>
                </c:pt>
              </c:numCache>
            </c:numRef>
          </c:val>
        </c:ser>
        <c:shape val="cylinder"/>
        <c:axId val="38063104"/>
        <c:axId val="38068992"/>
        <c:axId val="0"/>
      </c:bar3DChart>
      <c:catAx>
        <c:axId val="38063104"/>
        <c:scaling>
          <c:orientation val="minMax"/>
        </c:scaling>
        <c:axPos val="b"/>
        <c:numFmt formatCode="General" sourceLinked="1"/>
        <c:tickLblPos val="nextTo"/>
        <c:crossAx val="38068992"/>
        <c:crosses val="autoZero"/>
        <c:auto val="1"/>
        <c:lblAlgn val="ctr"/>
        <c:lblOffset val="100"/>
      </c:catAx>
      <c:valAx>
        <c:axId val="38068992"/>
        <c:scaling>
          <c:orientation val="minMax"/>
        </c:scaling>
        <c:axPos val="l"/>
        <c:majorGridlines/>
        <c:numFmt formatCode="General" sourceLinked="1"/>
        <c:tickLblPos val="nextTo"/>
        <c:crossAx val="38063104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Лист1!$B$106:$B$109</c:f>
              <c:strCache>
                <c:ptCount val="4"/>
                <c:pt idx="0">
                  <c:v>Учителі початкових класів</c:v>
                </c:pt>
                <c:pt idx="1">
                  <c:v>Учителі біології, хімії, математики,інформатики, фізики</c:v>
                </c:pt>
                <c:pt idx="2">
                  <c:v>Учителі французької мови</c:v>
                </c:pt>
                <c:pt idx="3">
                  <c:v>Заступники директорів</c:v>
                </c:pt>
              </c:strCache>
            </c:strRef>
          </c:cat>
          <c:val>
            <c:numRef>
              <c:f>Лист1!$C$106:$C$109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hape val="cylinder"/>
        <c:axId val="38101760"/>
        <c:axId val="38103296"/>
        <c:axId val="0"/>
      </c:bar3DChart>
      <c:catAx>
        <c:axId val="38101760"/>
        <c:scaling>
          <c:orientation val="minMax"/>
        </c:scaling>
        <c:axPos val="b"/>
        <c:tickLblPos val="nextTo"/>
        <c:crossAx val="38103296"/>
        <c:crosses val="autoZero"/>
        <c:auto val="1"/>
        <c:lblAlgn val="ctr"/>
        <c:lblOffset val="100"/>
      </c:catAx>
      <c:valAx>
        <c:axId val="38103296"/>
        <c:scaling>
          <c:orientation val="minMax"/>
        </c:scaling>
        <c:axPos val="l"/>
        <c:majorGridlines/>
        <c:numFmt formatCode="General" sourceLinked="1"/>
        <c:tickLblPos val="nextTo"/>
        <c:crossAx val="38101760"/>
        <c:crosses val="autoZero"/>
        <c:crossBetween val="between"/>
      </c:val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autoTitleDeleted val="1"/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Лист1!$B$19</c:f>
              <c:strCache>
                <c:ptCount val="1"/>
                <c:pt idx="0">
                  <c:v>уроки для слухачів курсів КОІППО</c:v>
                </c:pt>
              </c:strCache>
            </c:strRef>
          </c:tx>
          <c:cat>
            <c:strRef>
              <c:f>Лист1!$C$18:$D$18</c:f>
              <c:strCache>
                <c:ptCount val="2"/>
                <c:pt idx="0">
                  <c:v>2011-2012 н.р.</c:v>
                </c:pt>
                <c:pt idx="1">
                  <c:v>2012-2013 н.р.</c:v>
                </c:pt>
              </c:strCache>
            </c:strRef>
          </c:cat>
          <c:val>
            <c:numRef>
              <c:f>Лист1!$C$19:$D$19</c:f>
              <c:numCache>
                <c:formatCode>General</c:formatCode>
                <c:ptCount val="2"/>
                <c:pt idx="0">
                  <c:v>7</c:v>
                </c:pt>
                <c:pt idx="1">
                  <c:v>16</c:v>
                </c:pt>
              </c:numCache>
            </c:numRef>
          </c:val>
        </c:ser>
        <c:shape val="cylinder"/>
        <c:axId val="38123392"/>
        <c:axId val="38124928"/>
        <c:axId val="0"/>
      </c:bar3DChart>
      <c:catAx>
        <c:axId val="38123392"/>
        <c:scaling>
          <c:orientation val="minMax"/>
        </c:scaling>
        <c:axPos val="b"/>
        <c:numFmt formatCode="General" sourceLinked="1"/>
        <c:tickLblPos val="nextTo"/>
        <c:crossAx val="38124928"/>
        <c:crosses val="autoZero"/>
        <c:auto val="1"/>
        <c:lblAlgn val="ctr"/>
        <c:lblOffset val="100"/>
      </c:catAx>
      <c:valAx>
        <c:axId val="38124928"/>
        <c:scaling>
          <c:orientation val="minMax"/>
        </c:scaling>
        <c:axPos val="l"/>
        <c:majorGridlines/>
        <c:numFmt formatCode="General" sourceLinked="1"/>
        <c:tickLblPos val="nextTo"/>
        <c:crossAx val="38123392"/>
        <c:crosses val="autoZero"/>
        <c:crossBetween val="between"/>
      </c:valAx>
    </c:plotArea>
    <c:plotVisOnly val="1"/>
    <c:dispBlanksAs val="gap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Лист1!$B$122:$B$134</c:f>
              <c:strCache>
                <c:ptCount val="13"/>
                <c:pt idx="0">
                  <c:v>Олалейе О.В.</c:v>
                </c:pt>
                <c:pt idx="1">
                  <c:v>Гуменюк Т.Л. </c:v>
                </c:pt>
                <c:pt idx="2">
                  <c:v>Тихонова О.А.</c:v>
                </c:pt>
                <c:pt idx="3">
                  <c:v>Горщак Л.О. </c:v>
                </c:pt>
                <c:pt idx="4">
                  <c:v>Волощенко І.І. </c:v>
                </c:pt>
                <c:pt idx="5">
                  <c:v>Цибульська Н.А.</c:v>
                </c:pt>
                <c:pt idx="6">
                  <c:v>Петрова Н.Г.</c:v>
                </c:pt>
                <c:pt idx="7">
                  <c:v>Залевська А.А.</c:v>
                </c:pt>
                <c:pt idx="8">
                  <c:v>Воронцова Т.О.</c:v>
                </c:pt>
                <c:pt idx="9">
                  <c:v>Коломієць Л.А.</c:v>
                </c:pt>
                <c:pt idx="10">
                  <c:v>Заєць І.В.</c:v>
                </c:pt>
                <c:pt idx="11">
                  <c:v>Бузько В.Л.</c:v>
                </c:pt>
                <c:pt idx="12">
                  <c:v>Усачова А.О.</c:v>
                </c:pt>
              </c:strCache>
            </c:strRef>
          </c:cat>
          <c:val>
            <c:numRef>
              <c:f>Лист1!$C$122:$C$134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2</c:v>
                </c:pt>
                <c:pt idx="11">
                  <c:v>4</c:v>
                </c:pt>
                <c:pt idx="12">
                  <c:v>6</c:v>
                </c:pt>
              </c:numCache>
            </c:numRef>
          </c:val>
        </c:ser>
        <c:shape val="cylinder"/>
        <c:axId val="38352768"/>
        <c:axId val="38354304"/>
        <c:axId val="0"/>
      </c:bar3DChart>
      <c:catAx>
        <c:axId val="38352768"/>
        <c:scaling>
          <c:orientation val="minMax"/>
        </c:scaling>
        <c:axPos val="b"/>
        <c:tickLblPos val="nextTo"/>
        <c:crossAx val="38354304"/>
        <c:crosses val="autoZero"/>
        <c:auto val="1"/>
        <c:lblAlgn val="ctr"/>
        <c:lblOffset val="100"/>
      </c:catAx>
      <c:valAx>
        <c:axId val="38354304"/>
        <c:scaling>
          <c:orientation val="minMax"/>
        </c:scaling>
        <c:axPos val="l"/>
        <c:majorGridlines/>
        <c:numFmt formatCode="General" sourceLinked="1"/>
        <c:tickLblPos val="nextTo"/>
        <c:crossAx val="38352768"/>
        <c:crosses val="autoZero"/>
        <c:crossBetween val="between"/>
      </c:valAx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"/>
  <c:chart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Лист1!$D$41</c:f>
              <c:strCache>
                <c:ptCount val="1"/>
                <c:pt idx="0">
                  <c:v>2011-2012 н.р.</c:v>
                </c:pt>
              </c:strCache>
            </c:strRef>
          </c:tx>
          <c:cat>
            <c:strRef>
              <c:f>Лист1!$C$42:$C$47</c:f>
              <c:strCache>
                <c:ptCount val="6"/>
                <c:pt idx="0">
                  <c:v>Рецензія</c:v>
                </c:pt>
                <c:pt idx="1">
                  <c:v>Апробація</c:v>
                </c:pt>
                <c:pt idx="2">
                  <c:v>Уроки</c:v>
                </c:pt>
                <c:pt idx="3">
                  <c:v>План роботи</c:v>
                </c:pt>
                <c:pt idx="4">
                  <c:v>Статті</c:v>
                </c:pt>
                <c:pt idx="5">
                  <c:v>Посібник</c:v>
                </c:pt>
              </c:strCache>
            </c:strRef>
          </c:cat>
          <c:val>
            <c:numRef>
              <c:f>Лист1!$D$42:$D$47</c:f>
              <c:numCache>
                <c:formatCode>General</c:formatCode>
                <c:ptCount val="6"/>
                <c:pt idx="0">
                  <c:v>2</c:v>
                </c:pt>
                <c:pt idx="1">
                  <c:v>1</c:v>
                </c:pt>
                <c:pt idx="2">
                  <c:v>4</c:v>
                </c:pt>
                <c:pt idx="3">
                  <c:v>0</c:v>
                </c:pt>
                <c:pt idx="4">
                  <c:v>11</c:v>
                </c:pt>
                <c:pt idx="5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Лист1!$E$41</c:f>
              <c:strCache>
                <c:ptCount val="1"/>
                <c:pt idx="0">
                  <c:v>2012-2013 н.р.</c:v>
                </c:pt>
              </c:strCache>
            </c:strRef>
          </c:tx>
          <c:cat>
            <c:strRef>
              <c:f>Лист1!$C$42:$C$47</c:f>
              <c:strCache>
                <c:ptCount val="6"/>
                <c:pt idx="0">
                  <c:v>Рецензія</c:v>
                </c:pt>
                <c:pt idx="1">
                  <c:v>Апробація</c:v>
                </c:pt>
                <c:pt idx="2">
                  <c:v>Уроки</c:v>
                </c:pt>
                <c:pt idx="3">
                  <c:v>План роботи</c:v>
                </c:pt>
                <c:pt idx="4">
                  <c:v>Статті</c:v>
                </c:pt>
                <c:pt idx="5">
                  <c:v>Посібник</c:v>
                </c:pt>
              </c:strCache>
            </c:strRef>
          </c:cat>
          <c:val>
            <c:numRef>
              <c:f>Лист1!$E$42:$E$47</c:f>
              <c:numCache>
                <c:formatCode>General</c:formatCode>
                <c:ptCount val="6"/>
                <c:pt idx="0">
                  <c:v>3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20</c:v>
                </c:pt>
                <c:pt idx="5">
                  <c:v>4</c:v>
                </c:pt>
              </c:numCache>
            </c:numRef>
          </c:val>
        </c:ser>
        <c:shape val="cylinder"/>
        <c:axId val="38384768"/>
        <c:axId val="38386304"/>
        <c:axId val="0"/>
      </c:bar3DChart>
      <c:catAx>
        <c:axId val="38384768"/>
        <c:scaling>
          <c:orientation val="minMax"/>
        </c:scaling>
        <c:axPos val="b"/>
        <c:numFmt formatCode="General" sourceLinked="1"/>
        <c:tickLblPos val="nextTo"/>
        <c:crossAx val="38386304"/>
        <c:crosses val="autoZero"/>
        <c:auto val="1"/>
        <c:lblAlgn val="ctr"/>
        <c:lblOffset val="100"/>
      </c:catAx>
      <c:valAx>
        <c:axId val="38386304"/>
        <c:scaling>
          <c:orientation val="minMax"/>
        </c:scaling>
        <c:axPos val="l"/>
        <c:majorGridlines/>
        <c:numFmt formatCode="General" sourceLinked="1"/>
        <c:tickLblPos val="nextTo"/>
        <c:crossAx val="3838476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Лист2!$A$3</c:f>
              <c:strCache>
                <c:ptCount val="1"/>
                <c:pt idx="0">
                  <c:v>МАН</c:v>
                </c:pt>
              </c:strCache>
            </c:strRef>
          </c:tx>
          <c:cat>
            <c:strRef>
              <c:f>Лист2!$B$2:$C$2</c:f>
              <c:strCache>
                <c:ptCount val="2"/>
                <c:pt idx="0">
                  <c:v>2011-2012 н.р.</c:v>
                </c:pt>
                <c:pt idx="1">
                  <c:v>2012-2013 н.р.</c:v>
                </c:pt>
              </c:strCache>
            </c:strRef>
          </c:cat>
          <c:val>
            <c:numRef>
              <c:f>Лист2!$B$3:$C$3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shape val="cylinder"/>
        <c:axId val="38419456"/>
        <c:axId val="38421248"/>
        <c:axId val="0"/>
      </c:bar3DChart>
      <c:catAx>
        <c:axId val="38419456"/>
        <c:scaling>
          <c:orientation val="minMax"/>
        </c:scaling>
        <c:axPos val="b"/>
        <c:tickLblPos val="nextTo"/>
        <c:crossAx val="38421248"/>
        <c:crosses val="autoZero"/>
        <c:auto val="1"/>
        <c:lblAlgn val="ctr"/>
        <c:lblOffset val="100"/>
      </c:catAx>
      <c:valAx>
        <c:axId val="38421248"/>
        <c:scaling>
          <c:orientation val="minMax"/>
        </c:scaling>
        <c:axPos val="l"/>
        <c:majorGridlines/>
        <c:numFmt formatCode="General" sourceLinked="1"/>
        <c:tickLblPos val="nextTo"/>
        <c:crossAx val="38419456"/>
        <c:crosses val="autoZero"/>
        <c:crossBetween val="between"/>
      </c:valAx>
    </c:plotArea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FFC9C1-E79C-46A0-9340-E29A233DCFBD}" type="datetimeFigureOut">
              <a:rPr lang="ru-RU" smtClean="0"/>
              <a:pPr/>
              <a:t>30.08.2013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4D834-E523-4EDF-83A2-748F79D8F2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4D834-E523-4EDF-83A2-748F79D8F28E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2262283-88D4-4DB5-B71E-A961C4A337BD}" type="datetimeFigureOut">
              <a:rPr lang="ru-RU" smtClean="0"/>
              <a:pPr/>
              <a:t>30.08.2013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998CAC-1A10-4C7A-901A-579C77C226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2283-88D4-4DB5-B71E-A961C4A337BD}" type="datetimeFigureOut">
              <a:rPr lang="ru-RU" smtClean="0"/>
              <a:pPr/>
              <a:t>30.08.2013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98CAC-1A10-4C7A-901A-579C77C226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2262283-88D4-4DB5-B71E-A961C4A337BD}" type="datetimeFigureOut">
              <a:rPr lang="ru-RU" smtClean="0"/>
              <a:pPr/>
              <a:t>30.08.2013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6998CAC-1A10-4C7A-901A-579C77C226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2283-88D4-4DB5-B71E-A961C4A337BD}" type="datetimeFigureOut">
              <a:rPr lang="ru-RU" smtClean="0"/>
              <a:pPr/>
              <a:t>30.08.2013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6998CAC-1A10-4C7A-901A-579C77C226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2283-88D4-4DB5-B71E-A961C4A337BD}" type="datetimeFigureOut">
              <a:rPr lang="ru-RU" smtClean="0"/>
              <a:pPr/>
              <a:t>30.08.2013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6998CAC-1A10-4C7A-901A-579C77C226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2262283-88D4-4DB5-B71E-A961C4A337BD}" type="datetimeFigureOut">
              <a:rPr lang="ru-RU" smtClean="0"/>
              <a:pPr/>
              <a:t>30.08.2013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6998CAC-1A10-4C7A-901A-579C77C226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2262283-88D4-4DB5-B71E-A961C4A337BD}" type="datetimeFigureOut">
              <a:rPr lang="ru-RU" smtClean="0"/>
              <a:pPr/>
              <a:t>30.08.2013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6998CAC-1A10-4C7A-901A-579C77C226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2283-88D4-4DB5-B71E-A961C4A337BD}" type="datetimeFigureOut">
              <a:rPr lang="ru-RU" smtClean="0"/>
              <a:pPr/>
              <a:t>30.08.2013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6998CAC-1A10-4C7A-901A-579C77C226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2283-88D4-4DB5-B71E-A961C4A337BD}" type="datetimeFigureOut">
              <a:rPr lang="ru-RU" smtClean="0"/>
              <a:pPr/>
              <a:t>30.08.2013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6998CAC-1A10-4C7A-901A-579C77C226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62283-88D4-4DB5-B71E-A961C4A337BD}" type="datetimeFigureOut">
              <a:rPr lang="ru-RU" smtClean="0"/>
              <a:pPr/>
              <a:t>30.08.2013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6998CAC-1A10-4C7A-901A-579C77C226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2262283-88D4-4DB5-B71E-A961C4A337BD}" type="datetimeFigureOut">
              <a:rPr lang="ru-RU" smtClean="0"/>
              <a:pPr/>
              <a:t>30.08.2013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6998CAC-1A10-4C7A-901A-579C77C226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2262283-88D4-4DB5-B71E-A961C4A337BD}" type="datetimeFigureOut">
              <a:rPr lang="ru-RU" smtClean="0"/>
              <a:pPr/>
              <a:t>30.08.2013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6998CAC-1A10-4C7A-901A-579C77C226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vbuzko.blogspot.com/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980728"/>
            <a:ext cx="6477000" cy="3240360"/>
          </a:xfr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225425" dist="50800" dir="5220000" algn="ctr">
              <a:srgbClr val="000000">
                <a:alpha val="33000"/>
              </a:srgbClr>
            </a:outerShdw>
            <a:reflection blurRad="6350" stA="52000" endA="300" endPos="35000" dir="5400000" sy="-100000" algn="bl" rotWithShape="0"/>
            <a:softEdge rad="63500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algn="ctr"/>
            <a:r>
              <a:rPr lang="uk-UA" sz="5400" dirty="0" smtClean="0"/>
              <a:t>Аналіз роботи </a:t>
            </a:r>
            <a:br>
              <a:rPr lang="uk-UA" sz="5400" dirty="0" smtClean="0"/>
            </a:br>
            <a:r>
              <a:rPr lang="uk-UA" sz="5400" dirty="0" smtClean="0"/>
              <a:t>педагогічного  колективу</a:t>
            </a:r>
            <a:br>
              <a:rPr lang="uk-UA" sz="5400" dirty="0" smtClean="0"/>
            </a:br>
            <a:r>
              <a:rPr lang="uk-UA" sz="5400" dirty="0" smtClean="0"/>
              <a:t>2012-2013 Н.Р.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БОЙКО Л.Б. – </a:t>
            </a:r>
            <a:r>
              <a:rPr lang="uk-UA" sz="1600" dirty="0" smtClean="0"/>
              <a:t>заступник директора з </a:t>
            </a:r>
            <a:r>
              <a:rPr lang="uk-UA" sz="1600" dirty="0" err="1" smtClean="0"/>
              <a:t>навчально-</a:t>
            </a:r>
            <a:r>
              <a:rPr lang="uk-UA" sz="1600" dirty="0" smtClean="0"/>
              <a:t> виховної роботи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u="sng" dirty="0" smtClean="0"/>
              <a:t>Проведення методичних заходів на базі школи</a:t>
            </a:r>
            <a:endParaRPr lang="ru-RU" sz="2800" b="1" u="sng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u="sng" dirty="0" smtClean="0"/>
              <a:t>Кількість заходів</a:t>
            </a:r>
            <a:endParaRPr lang="ru-RU" sz="3600" b="1" u="sng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b="1" u="sng" dirty="0" smtClean="0"/>
              <a:t> Проведення відкритих уроків для слухачів курсів підвищення кваліфікації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u="sng" dirty="0" smtClean="0"/>
              <a:t>Участь  </a:t>
            </a:r>
            <a:r>
              <a:rPr lang="ru-RU" sz="3100" b="1" u="sng" smtClean="0"/>
              <a:t>у </a:t>
            </a:r>
            <a:r>
              <a:rPr lang="uk-UA" sz="3100" b="1" u="sng" smtClean="0"/>
              <a:t>Всеукраїнському </a:t>
            </a:r>
            <a:r>
              <a:rPr lang="ru-RU" sz="3100" b="1" u="sng" dirty="0" smtClean="0"/>
              <a:t>конкурс</a:t>
            </a:r>
            <a:r>
              <a:rPr lang="uk-UA" sz="3100" b="1" u="sng" dirty="0" smtClean="0"/>
              <a:t>і </a:t>
            </a:r>
            <a:r>
              <a:rPr lang="ru-RU" sz="3100" b="1" u="sng" dirty="0" smtClean="0"/>
              <a:t>«Учитель року»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ІІ етап	</a:t>
            </a:r>
          </a:p>
          <a:p>
            <a:pPr>
              <a:buNone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		 Ковальчук І.П., учитель музичного мистецтва</a:t>
            </a:r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             </a:t>
            </a:r>
            <a:r>
              <a:rPr lang="uk-UA" dirty="0" err="1" smtClean="0">
                <a:solidFill>
                  <a:schemeClr val="accent2">
                    <a:lumMod val="50000"/>
                  </a:schemeClr>
                </a:solidFill>
              </a:rPr>
              <a:t>Герасименко</a:t>
            </a: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 В.І., учитель французької мови</a:t>
            </a:r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             Шпак С.М., учитель французької мови</a:t>
            </a:r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		 Наумова О.С., учитель французької мови</a:t>
            </a:r>
          </a:p>
          <a:p>
            <a:pPr>
              <a:buNone/>
            </a:pPr>
            <a:endParaRPr lang="uk-UA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ІІІ етап	Наумова О.С., учитель французької мови</a:t>
            </a:r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ІY етап	Наумова О.С., учитель французької мови</a:t>
            </a:r>
            <a:endParaRPr lang="ru-RU" dirty="0" smtClean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u="sng" dirty="0" smtClean="0"/>
              <a:t>Популяризація педагогічного досвіду</a:t>
            </a:r>
            <a:endParaRPr lang="ru-RU" sz="2800" b="1" u="sng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67542" y="332656"/>
          <a:ext cx="8208916" cy="5904656"/>
        </p:xfrm>
        <a:graphic>
          <a:graphicData uri="http://schemas.openxmlformats.org/drawingml/2006/table">
            <a:tbl>
              <a:tblPr/>
              <a:tblGrid>
                <a:gridCol w="665222"/>
                <a:gridCol w="369624"/>
                <a:gridCol w="594320"/>
                <a:gridCol w="517163"/>
                <a:gridCol w="369624"/>
                <a:gridCol w="369624"/>
                <a:gridCol w="443134"/>
                <a:gridCol w="517684"/>
                <a:gridCol w="443134"/>
                <a:gridCol w="665222"/>
                <a:gridCol w="594320"/>
                <a:gridCol w="443134"/>
                <a:gridCol w="739251"/>
                <a:gridCol w="738730"/>
                <a:gridCol w="738730"/>
              </a:tblGrid>
              <a:tr h="5002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 dirty="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Шкільні колективні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Міські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Міжнародні, Всеукраїнські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Відкриті уроки на рівні міста, області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року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Друковані роботи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Наставництво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1694535"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«Розвиток іншомовної компетенції (мовної, мовленнєвої, соціокультурної та навчально-пізнавальної) учнів в умовах діяльнісного підходу»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b="1">
                          <a:latin typeface="Times New Roman"/>
                          <a:ea typeface="Calibri"/>
                          <a:cs typeface="Times New Roman"/>
                        </a:rPr>
                        <a:t>Керівник  - Пилипишина Н.М.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ПР«З досвіду роботи з обдарованими дітьми»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ПР «Комунікативна культура як сукупність знань, умінь, навичок забезпечення взаємодії людей у конкретній соціокультурній ситуації»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ПР«Індивідуальний диференційований  підхід як основний визначник особистісно – орієнтованої системи навчання у старшій та середній школі»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 </a:t>
                      </a: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«Використання досягнень науки у системі роботи вчителя – основа розвитку творчої особистості учня»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«В.Сухомлинський»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«» Лавров С.О.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«Формування науково-методичної роботи у загальноосвітньому навчальному закладі»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875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Бонк Алла Володимирівна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74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Буняєва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Валентина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Вікторівна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2192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Ворона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Катерина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Сергіївна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 у семінарі </a:t>
                      </a:r>
                      <a:r>
                        <a:rPr lang="en-GB" sz="400">
                          <a:latin typeface="Times New Roman"/>
                          <a:ea typeface="Calibri"/>
                          <a:cs typeface="Times New Roman"/>
                        </a:rPr>
                        <a:t>Cambridge University Press</a:t>
                      </a: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у семінарі «Публічний Виступна уроці англійської мови»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Вебінар (3)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400" dirty="0" err="1" smtClean="0">
                          <a:latin typeface="Times New Roman"/>
                          <a:ea typeface="Calibri"/>
                          <a:cs typeface="Times New Roman"/>
                        </a:rPr>
                        <a:t>Філіпенко</a:t>
                      </a:r>
                      <a:r>
                        <a:rPr lang="uk-UA" sz="400" dirty="0" smtClean="0">
                          <a:latin typeface="Times New Roman"/>
                          <a:ea typeface="Calibri"/>
                          <a:cs typeface="Times New Roman"/>
                        </a:rPr>
                        <a:t> М., 11-А -  ІІ та ІІІ етап –ІІІ місце</a:t>
                      </a:r>
                      <a:endParaRPr lang="ru-RU" sz="7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6881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Воропаєва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</a:t>
                      </a: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етяна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Анатоліївна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Відвідала семінар «Прийоми удосконалення діалогічного і монологічного мовлення учнів на уроках англійської мови».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у семінарі «Публічний Виступна уроці англійської мови»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74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Грошева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Валентина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Вікторівна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404665"/>
          <a:ext cx="8208912" cy="6048670"/>
        </p:xfrm>
        <a:graphic>
          <a:graphicData uri="http://schemas.openxmlformats.org/drawingml/2006/table">
            <a:tbl>
              <a:tblPr/>
              <a:tblGrid>
                <a:gridCol w="665221"/>
                <a:gridCol w="369625"/>
                <a:gridCol w="594320"/>
                <a:gridCol w="517164"/>
                <a:gridCol w="369625"/>
                <a:gridCol w="369625"/>
                <a:gridCol w="443133"/>
                <a:gridCol w="517683"/>
                <a:gridCol w="443133"/>
                <a:gridCol w="665221"/>
                <a:gridCol w="594320"/>
                <a:gridCol w="443133"/>
                <a:gridCol w="739251"/>
                <a:gridCol w="738729"/>
                <a:gridCol w="738729"/>
              </a:tblGrid>
              <a:tr h="5166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 dirty="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Шкільні колективні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Міські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Міжнародні, Всеукраїнські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Відкриті уроки на рівні міста, області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року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Друковані роботи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Наставництво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1708612"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«Розвиток іншомовної компетенції (мовної, мовленнєвої, соціокультурної та навчально-пізнавальної) учнів в умовах діяльнісного підходу»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b="1">
                          <a:latin typeface="Times New Roman"/>
                          <a:ea typeface="Calibri"/>
                          <a:cs typeface="Times New Roman"/>
                        </a:rPr>
                        <a:t>Керівник  - Пилипишина Н.М.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ПР«З досвіду роботи з обдарованими дітьми»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ПР «Комунікативна культура як сукупність знань, умінь, навичок забезпечення взаємодії людей у конкретній соціокультурній ситуації»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ПР«Індивідуальний диференційований  підхід як основний визначник особистісно – орієнтованої системи навчання у старшій та середній школі»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 </a:t>
                      </a: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«Використання досягнень науки у системі роботи вчителя – основа розвитку творчої особистості учня»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«В.Сухомлинський»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«» Лавров С.О.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«Формування науково-методичної роботи у загальноосвітньому навчальному закладі»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1366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Іванова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Ірина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Миколаївна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Модера-тор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</a:t>
                      </a:r>
                      <a:r>
                        <a:rPr lang="en-GB" sz="400">
                          <a:latin typeface="Times New Roman"/>
                          <a:ea typeface="Calibri"/>
                          <a:cs typeface="Times New Roman"/>
                        </a:rPr>
                        <a:t>Headmaster</a:t>
                      </a: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’</a:t>
                      </a:r>
                      <a:r>
                        <a:rPr lang="en-GB" sz="400">
                          <a:latin typeface="Times New Roman"/>
                          <a:ea typeface="Calibri"/>
                          <a:cs typeface="Times New Roman"/>
                        </a:rPr>
                        <a:t>s and Headmistresses</a:t>
                      </a: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 у семінарі </a:t>
                      </a:r>
                      <a:r>
                        <a:rPr lang="en-GB" sz="400">
                          <a:latin typeface="Times New Roman"/>
                          <a:ea typeface="Calibri"/>
                          <a:cs typeface="Times New Roman"/>
                        </a:rPr>
                        <a:t>Cambridge University Press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Вебінар (3).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«Пареміологічна реалізація конотемного потенціалу фітонімів в англійській мові» у віснику КДПУ ім.. В. Винниченка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3433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Мішуровська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Інна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Юріївна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 Участь (майстер-клас)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СЗШ №22,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400">
                          <a:latin typeface="Times New Roman"/>
                          <a:ea typeface="Calibri"/>
                          <a:cs typeface="Times New Roman"/>
                        </a:rPr>
                        <a:t>Headmaster</a:t>
                      </a: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’</a:t>
                      </a:r>
                      <a:r>
                        <a:rPr lang="en-GB" sz="400">
                          <a:latin typeface="Times New Roman"/>
                          <a:ea typeface="Calibri"/>
                          <a:cs typeface="Times New Roman"/>
                        </a:rPr>
                        <a:t>s and Headmistresses</a:t>
                      </a: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 у семінарі </a:t>
                      </a:r>
                      <a:r>
                        <a:rPr lang="en-GB" sz="400">
                          <a:latin typeface="Times New Roman"/>
                          <a:ea typeface="Calibri"/>
                          <a:cs typeface="Times New Roman"/>
                        </a:rPr>
                        <a:t>Cambridge University Press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5166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Олалейе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Оксана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Василівна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 у семінарі </a:t>
                      </a:r>
                      <a:r>
                        <a:rPr lang="en-GB" sz="400">
                          <a:latin typeface="Times New Roman"/>
                          <a:ea typeface="Calibri"/>
                          <a:cs typeface="Times New Roman"/>
                        </a:rPr>
                        <a:t>Cambridge University Press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8266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Пилипишина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Наталія Миколаївна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у семінарі керівників МО. Участь  у семінарі </a:t>
                      </a:r>
                      <a:r>
                        <a:rPr lang="en-GB" sz="400">
                          <a:latin typeface="Times New Roman"/>
                          <a:ea typeface="Calibri"/>
                          <a:cs typeface="Times New Roman"/>
                        </a:rPr>
                        <a:t>Cambridge University Press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400" dirty="0" err="1" smtClean="0">
                          <a:latin typeface="Times New Roman"/>
                          <a:ea typeface="Calibri"/>
                          <a:cs typeface="Times New Roman"/>
                        </a:rPr>
                        <a:t>Косіванова</a:t>
                      </a:r>
                      <a:r>
                        <a:rPr lang="uk-UA" sz="400" dirty="0" smtClean="0">
                          <a:latin typeface="Times New Roman"/>
                          <a:ea typeface="Calibri"/>
                          <a:cs typeface="Times New Roman"/>
                        </a:rPr>
                        <a:t> Яніна, 9-В- ІІ етап – ІІІ місце</a:t>
                      </a:r>
                      <a:endParaRPr lang="ru-RU" sz="7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1" y="332656"/>
          <a:ext cx="8208916" cy="6120680"/>
        </p:xfrm>
        <a:graphic>
          <a:graphicData uri="http://schemas.openxmlformats.org/drawingml/2006/table">
            <a:tbl>
              <a:tblPr/>
              <a:tblGrid>
                <a:gridCol w="665221"/>
                <a:gridCol w="369625"/>
                <a:gridCol w="594319"/>
                <a:gridCol w="517164"/>
                <a:gridCol w="369625"/>
                <a:gridCol w="369625"/>
                <a:gridCol w="443134"/>
                <a:gridCol w="517684"/>
                <a:gridCol w="443134"/>
                <a:gridCol w="665221"/>
                <a:gridCol w="594319"/>
                <a:gridCol w="443134"/>
                <a:gridCol w="739251"/>
                <a:gridCol w="738730"/>
                <a:gridCol w="738730"/>
              </a:tblGrid>
              <a:tr h="5540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 dirty="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Шкільні колективні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Міські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Міжнародні, Всеукраїнські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Відкриті уроки на рівні міста, області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року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Друковані роботи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Наставництво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1832354"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«Розвиток іншомовної компетенції (мовної, мовленнєвої, соціокультурної та навчально-пізнавальної) учнів в умовах діяльнісного підходу»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b="1">
                          <a:latin typeface="Times New Roman"/>
                          <a:ea typeface="Calibri"/>
                          <a:cs typeface="Times New Roman"/>
                        </a:rPr>
                        <a:t>Керівник  - Пилипишина Н.М.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ПР«З досвіду роботи з обдарованими дітьми»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ПР «Комунікативна культура як сукупність знань, умінь, навичок забезпечення взаємодії людей у конкретній соціокультурній ситуації»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ПР«Індивідуальний диференційований  підхід як основний визначник особистісно – орієнтованої системи навчання у старшій та середній школі»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 </a:t>
                      </a: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«Використання досягнень науки у системі роботи вчителя – основа розвитку творчої особистості учня»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«В.Сухомлинський»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«» Лавров С.О.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«Формування науково-методичної роботи у загальноосвітньому навчальному закладі»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3298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Подоляк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Тетяна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Вікторівна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Відвідала семінар «Прийоми удосконалення діалогічного і монологічного мовлення учнів на уроках англійської мови»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400" dirty="0" smtClean="0">
                          <a:latin typeface="Times New Roman"/>
                          <a:ea typeface="Calibri"/>
                          <a:cs typeface="Times New Roman"/>
                        </a:rPr>
                        <a:t>Іванов Іван, 8-Б – ІІ етап – ІІІ місце</a:t>
                      </a:r>
                      <a:endParaRPr lang="ru-RU" sz="70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9885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Сірих Ольга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Євгеніївна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10555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Турченко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Наталія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Степанівна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Відвідала семінар «Прийоми удосконалення діалогічного і монологічного мовлення учнів на уроках англійської мови».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у семінарі «Публічний Виступна уроці англійської мови»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1" y="260647"/>
          <a:ext cx="8136908" cy="6192688"/>
        </p:xfrm>
        <a:graphic>
          <a:graphicData uri="http://schemas.openxmlformats.org/drawingml/2006/table">
            <a:tbl>
              <a:tblPr/>
              <a:tblGrid>
                <a:gridCol w="659386"/>
                <a:gridCol w="366383"/>
                <a:gridCol w="589106"/>
                <a:gridCol w="512627"/>
                <a:gridCol w="366383"/>
                <a:gridCol w="366383"/>
                <a:gridCol w="439246"/>
                <a:gridCol w="513143"/>
                <a:gridCol w="439246"/>
                <a:gridCol w="659386"/>
                <a:gridCol w="589106"/>
                <a:gridCol w="439246"/>
                <a:gridCol w="732767"/>
                <a:gridCol w="732250"/>
                <a:gridCol w="732250"/>
              </a:tblGrid>
              <a:tr h="72795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Шкільні колективні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Міські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Міжнародні, Всеукраїнські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Відкриті уроки на рівні міста, області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року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Друковані роботи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Наставництво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407313"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«Розвиток іншомовної компетенції (мовної, мовленнєвої, соціокультурної та навчально-пізнавальної) учнів в умовах діяльнісного підходу»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b="1">
                          <a:latin typeface="Times New Roman"/>
                          <a:ea typeface="Calibri"/>
                          <a:cs typeface="Times New Roman"/>
                        </a:rPr>
                        <a:t>Керівник  - Пилипишина Н.М.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ПР«З досвіду роботи з обдарованими дітьми»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ПР «Комунікативна культура як сукупність знань, умінь, навичок забезпечення взаємодії людей у конкретній соціокультурній ситуації»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ПР«Індивідуальний диференційований  підхід як основний визначник особистісно – орієнтованої системи навчання у старшій та середній школі»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 </a:t>
                      </a: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«Використання досягнень науки у системі роботи вчителя – основа розвитку творчої особистості учня»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«В.Сухомлинський»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«» Лавров С.О.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«Формування науково-методичної роботи у загальноосвітньому навчальному закладі»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1838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Чижик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Галина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Іванівна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Виступ конференція «Застосування ІКТ у викладанні іноземних мов».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Участь  у семінарі </a:t>
                      </a:r>
                      <a:r>
                        <a:rPr lang="en-GB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Cambridge University Press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«Англійська мова та література» №5, №6ґ, 2013 року надруковані уроки Чижик Г. І. для 7-го класу : « Визначні місця Лондона» та для 5-го класу « Свята. Подарунки.»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367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Щериця 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Юлія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Валеріївна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367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Собчук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Дмитро Олександрович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Загальношкільна проблема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539552" y="1752600"/>
            <a:ext cx="8223448" cy="4419600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  <a:scene3d>
            <a:camera prst="obliqueBottom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«</a:t>
            </a:r>
            <a:r>
              <a:rPr lang="ru-RU" sz="4000" dirty="0" err="1" smtClean="0">
                <a:solidFill>
                  <a:schemeClr val="accent2">
                    <a:lumMod val="50000"/>
                  </a:schemeClr>
                </a:solidFill>
              </a:rPr>
              <a:t>Формування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4000" dirty="0" err="1" smtClean="0">
                <a:solidFill>
                  <a:schemeClr val="accent2">
                    <a:lumMod val="50000"/>
                  </a:schemeClr>
                </a:solidFill>
              </a:rPr>
              <a:t>інформаційно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– </a:t>
            </a:r>
            <a:r>
              <a:rPr lang="ru-RU" sz="4000" dirty="0" err="1" smtClean="0">
                <a:solidFill>
                  <a:schemeClr val="accent2">
                    <a:lumMod val="50000"/>
                  </a:schemeClr>
                </a:solidFill>
              </a:rPr>
              <a:t>комунікаційної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та </a:t>
            </a:r>
            <a:r>
              <a:rPr lang="ru-RU" sz="4000" dirty="0" err="1" smtClean="0">
                <a:solidFill>
                  <a:schemeClr val="accent2">
                    <a:lumMod val="50000"/>
                  </a:schemeClr>
                </a:solidFill>
              </a:rPr>
              <a:t>комунікативної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компетентностей </a:t>
            </a:r>
            <a:r>
              <a:rPr lang="ru-RU" sz="4000" dirty="0" err="1" smtClean="0">
                <a:solidFill>
                  <a:schemeClr val="accent2">
                    <a:lumMod val="50000"/>
                  </a:schemeClr>
                </a:solidFill>
              </a:rPr>
              <a:t>учнів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на засадах </a:t>
            </a:r>
            <a:r>
              <a:rPr lang="ru-RU" sz="4000" dirty="0" err="1" smtClean="0">
                <a:solidFill>
                  <a:schemeClr val="accent2">
                    <a:lumMod val="50000"/>
                  </a:schemeClr>
                </a:solidFill>
              </a:rPr>
              <a:t>особистісно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– </a:t>
            </a:r>
            <a:r>
              <a:rPr lang="ru-RU" sz="4000" dirty="0" err="1" smtClean="0">
                <a:solidFill>
                  <a:schemeClr val="accent2">
                    <a:lumMod val="50000"/>
                  </a:schemeClr>
                </a:solidFill>
              </a:rPr>
              <a:t>орієнтованого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та </a:t>
            </a:r>
            <a:r>
              <a:rPr lang="ru-RU" sz="4000" dirty="0" err="1" smtClean="0">
                <a:solidFill>
                  <a:schemeClr val="accent2">
                    <a:lumMod val="50000"/>
                  </a:schemeClr>
                </a:solidFill>
              </a:rPr>
              <a:t>діяльнісного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4000" dirty="0" err="1" smtClean="0">
                <a:solidFill>
                  <a:schemeClr val="accent2">
                    <a:lumMod val="50000"/>
                  </a:schemeClr>
                </a:solidFill>
              </a:rPr>
              <a:t>підходів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» </a:t>
            </a:r>
            <a:endParaRPr lang="ru-RU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6" y="404662"/>
          <a:ext cx="8280923" cy="6192692"/>
        </p:xfrm>
        <a:graphic>
          <a:graphicData uri="http://schemas.openxmlformats.org/drawingml/2006/table">
            <a:tbl>
              <a:tblPr/>
              <a:tblGrid>
                <a:gridCol w="746019"/>
                <a:gridCol w="373010"/>
                <a:gridCol w="521898"/>
                <a:gridCol w="521898"/>
                <a:gridCol w="373010"/>
                <a:gridCol w="373010"/>
                <a:gridCol w="447191"/>
                <a:gridCol w="522424"/>
                <a:gridCol w="447191"/>
                <a:gridCol w="671313"/>
                <a:gridCol w="599761"/>
                <a:gridCol w="447191"/>
                <a:gridCol w="746019"/>
                <a:gridCol w="745494"/>
                <a:gridCol w="745494"/>
              </a:tblGrid>
              <a:tr h="6367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Шкільні колективні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Міські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Міжнародні, Всеукраїнські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Відкриті уроки на рівні міста, області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року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Рецензування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підручника Ю.Кліменко «Французька мова.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 клас»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94363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(міжнародний іспит з французької мови </a:t>
                      </a:r>
                      <a:r>
                        <a:rPr lang="en-US" sz="400">
                          <a:solidFill>
                            <a:srgbClr val="94363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DELF</a:t>
                      </a:r>
                      <a:r>
                        <a:rPr lang="uk-UA" sz="400">
                          <a:solidFill>
                            <a:srgbClr val="94363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(предметні олімпіади – ІІІ етап)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1684541"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«Розвиток іншомовної компетенції (мовної, мовленнєвої, соціокультурної та навчально-пізнавальної) учнів в умовах діяльнісного підходу»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b="1">
                          <a:latin typeface="Times New Roman"/>
                          <a:ea typeface="Calibri"/>
                          <a:cs typeface="Times New Roman"/>
                        </a:rPr>
                        <a:t>Керівник – Ворона Н.М.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ПР«З досвіду роботи з обдарованими дітьми»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ПР «Комунікативна культура як сукупність знань, умінь, навичок забезпечення взаємодії людей у конкретній соціокультурній ситуації»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ПР«Індивідуальний диференційований  підхід як основний визначник особистісно – орієнтованої системи навчання у старшій та середній школі»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 </a:t>
                      </a: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«Використання досягнень науки у системі роботи вчителя – основа розвитку творчої особистості учня»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«В.Сухомлинський»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«» Лавров С.О.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56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Вінніченко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Любов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Петрівна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Конференція </a:t>
                      </a: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“ Психолого-педагогічні  аспекти розвитку обдарованості учня “</a:t>
                      </a: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Семінар </a:t>
                      </a: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«Розвиток критичного творчого мислення учнів в парадигмі особистісно-орієнтованого навчання на уроках французької мови». 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56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Ворона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Наталя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Михайлівна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Модератор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Олійник Олександра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56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Герасименко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Валентина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Іванівна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ІІ етап - перемого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075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Наумова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Оксана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Станіславівна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ІІІ етап – перемого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ІY - лауреат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Карпова Вероніка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56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Профатило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Ірина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Іванівна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56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Чеховська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Валентина</a:t>
                      </a: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Михайлівна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Томченко Катерина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Лисонь Олександра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Філіпенко Марина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9169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Чеховський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Віктор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Олексійович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Ковальова О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Ярова А.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Аркушина Є.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Бікзянтєєва К.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Косіванова Янінаандра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Ковальова Олена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Бабич Валентин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Куріпка Владислав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Романюк Іван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Снітко </a:t>
                      </a: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Дарія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Аркушина Євгенія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Ярова Аліна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0187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</a:t>
                      </a: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пак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Світлана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Миколаївна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Участь  у Всеукраїнській науково-практичній конференції, присвяченій Дню народження В.О.Сухомлинсько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го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ІІ етап - лауреат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3" y="260649"/>
          <a:ext cx="8352930" cy="6264694"/>
        </p:xfrm>
        <a:graphic>
          <a:graphicData uri="http://schemas.openxmlformats.org/drawingml/2006/table">
            <a:tbl>
              <a:tblPr/>
              <a:tblGrid>
                <a:gridCol w="752506"/>
                <a:gridCol w="376253"/>
                <a:gridCol w="526436"/>
                <a:gridCol w="526436"/>
                <a:gridCol w="376253"/>
                <a:gridCol w="376253"/>
                <a:gridCol w="451080"/>
                <a:gridCol w="526968"/>
                <a:gridCol w="451080"/>
                <a:gridCol w="677151"/>
                <a:gridCol w="604976"/>
                <a:gridCol w="451080"/>
                <a:gridCol w="752506"/>
                <a:gridCol w="751976"/>
                <a:gridCol w="751976"/>
              </a:tblGrid>
              <a:tr h="673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Шкільні колективні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Міські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Міжнародні, Всеукраїнські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Відкриті уроки на рівні міста, області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року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Друковані роботи, апробація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Міжнародний конкурс ім. Петра Яцика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(предметні олімпіади)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225972"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«Інноваційний підхід до викладання української мови та літератури як шлях підвищення професійного рівня,  розвитку творчості вчителя в контексті формування інформаційно-комунікаційних і комунікативних  компетентностей в умовах особистісно-орієнтованого підходу в навчально-виховному процесі»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b="1">
                          <a:latin typeface="Times New Roman"/>
                          <a:ea typeface="Calibri"/>
                          <a:cs typeface="Times New Roman"/>
                        </a:rPr>
                        <a:t>Керівник  -  Новіцька О.М.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ПР«З досвіду роботи з обдарованими дітьми»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ПР «Комунікативна культура як сукупність знань, умінь, навичок забезпечення взаємодії людей у конкретній соціокультурній ситуації»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ПР«Індивідуальний диференційований  підхід як основний визначник особистісно – орієнтованої системи навчання у старшій та середній школі»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 </a:t>
                      </a: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«Використання досягнень науки у системі роботи вчителя – основа розвитку творчої особистості учня»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«В.Сухомлинський»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«» Лавров С.О.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«Формування науково-методичної роботи у загальноосвітньому навчальному закладі»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0769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Бойко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Людмила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Борисівна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Організатор, 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Організатор, 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Організатор, 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у виставці «Інноватика у сучасній школі».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у семінарі «Уроки з Фінляндії».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у виставці «Сучасна освіта»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«План роботи школи на навчальний рік» (газета «Директор школи» №9-10 (705-706), травень 2013)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ІІ місце на ІІ та ІІІ етапах Ковальчук Наталя 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038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Болюк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Оксана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Григорівна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5384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Жилкіна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Тетяна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Петрівна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Українська мова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11 кл., Заболотний О.В., Заболотний В.В.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038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Мацко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Наталія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Миколаївна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5384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Новіцька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Ольга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Миколаївна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ІІІ місце на ІІ етапі Бабич Валентин,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ІІІ місце на ІІ етапі Мельник К.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ІІІ місце на ІІ етапі Бабич Валентин 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038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Фоменко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Ельвіра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Анатоліївна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dirty="0">
                          <a:latin typeface="Times New Roman"/>
                          <a:ea typeface="Calibri"/>
                          <a:cs typeface="Times New Roman"/>
                        </a:rPr>
                        <a:t>ІІІ місце на ІІ етапі Мельник Катерина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11560" y="260648"/>
          <a:ext cx="8064894" cy="6264694"/>
        </p:xfrm>
        <a:graphic>
          <a:graphicData uri="http://schemas.openxmlformats.org/drawingml/2006/table">
            <a:tbl>
              <a:tblPr/>
              <a:tblGrid>
                <a:gridCol w="726558"/>
                <a:gridCol w="363278"/>
                <a:gridCol w="508283"/>
                <a:gridCol w="508283"/>
                <a:gridCol w="363278"/>
                <a:gridCol w="363278"/>
                <a:gridCol w="435525"/>
                <a:gridCol w="508796"/>
                <a:gridCol w="435525"/>
                <a:gridCol w="653800"/>
                <a:gridCol w="584115"/>
                <a:gridCol w="435525"/>
                <a:gridCol w="726558"/>
                <a:gridCol w="726046"/>
                <a:gridCol w="726046"/>
              </a:tblGrid>
              <a:tr h="6731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Шкільні колективні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Міські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Міжнародні, Всеукраїнські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Відкриті уроки на рівні міста, області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року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Друковані роботи, апробація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Міжнародний конкурс ім. Петра Яцика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(предметні олімпіади)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225972"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«Інноваційний підхід до викладання української мови та літератури як шлях підвищення професійного рівня,  розвитку творчості вчителя в контексті формування інформаційно-комунікаційних і комунікативних  компетентностей в умовах особистісно-орієнтованого підходу в навчально-виховному процесі»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b="1">
                          <a:latin typeface="Times New Roman"/>
                          <a:ea typeface="Calibri"/>
                          <a:cs typeface="Times New Roman"/>
                        </a:rPr>
                        <a:t>Керівник  -  Новіцька О.М.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ПР«З досвіду роботи з обдарованими дітьми»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ПР «Комунікативна культура як сукупність знань, умінь, навичок забезпечення взаємодії людей у конкретній соціокультурній ситуації»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ПР«Індивідуальний диференційований  підхід як основний визначник особистісно – орієнтованої системи навчання у старшій та середній школі»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 </a:t>
                      </a: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«Використання досягнень науки у системі роботи вчителя – основа розвитку творчої особистості учня»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«В.Сухомлинський»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«» Лавров С.О.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«Формування науково-методичної роботи у загальноосвітньому навчальному закладі»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7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0769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Бойко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Людмила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Борисівна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Організатор, 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Організатор, 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Організатор, 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у виставці «Інноватика у сучасній школі».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у семінарі «Уроки з Фінляндії».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у виставці «Сучасна освіта»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«План роботи школи на навчальний рік» (газета «Директор школи» №9-10 (705-706), травень 2013)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ІІ місце на ІІ та ІІІ етапах Ковальчук Наталя 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038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Болюк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Оксана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Григорівна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5384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Жилкіна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Тетяна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Петрівна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Українська мова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11 кл., Заболотний О.В., Заболотний В.В.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038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Мацко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Наталія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Миколаївна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5384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Новіцька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Ольга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Миколаївна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ІІІ місце на ІІ етапі Бабич Валентин,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ІІІ місце на ІІ етапі Мельник К.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ІІІ місце на ІІ етапі Бабич Валентин 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038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Фоменко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Ельвіра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Анатоліївна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dirty="0">
                          <a:latin typeface="Times New Roman"/>
                          <a:ea typeface="Calibri"/>
                          <a:cs typeface="Times New Roman"/>
                        </a:rPr>
                        <a:t>ІІІ місце на ІІ етапі Мельник Катерина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9551" y="404658"/>
          <a:ext cx="8136905" cy="5976675"/>
        </p:xfrm>
        <a:graphic>
          <a:graphicData uri="http://schemas.openxmlformats.org/drawingml/2006/table">
            <a:tbl>
              <a:tblPr/>
              <a:tblGrid>
                <a:gridCol w="735381"/>
                <a:gridCol w="295605"/>
                <a:gridCol w="591210"/>
                <a:gridCol w="514456"/>
                <a:gridCol w="367690"/>
                <a:gridCol w="367690"/>
                <a:gridCol w="440815"/>
                <a:gridCol w="514974"/>
                <a:gridCol w="352651"/>
                <a:gridCol w="352651"/>
                <a:gridCol w="353169"/>
                <a:gridCol w="352651"/>
                <a:gridCol w="353169"/>
                <a:gridCol w="808505"/>
                <a:gridCol w="857253"/>
                <a:gridCol w="879035"/>
              </a:tblGrid>
              <a:tr h="3702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Шкільні колективні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Міські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Міжнародні, Всеукраїнські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Відкриті уроки на рівні міста, області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1672581"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Початкова школа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b="1">
                          <a:latin typeface="Times New Roman"/>
                          <a:ea typeface="Calibri"/>
                          <a:cs typeface="Times New Roman"/>
                        </a:rPr>
                        <a:t>Керівники – Войченко І.І.,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b="1">
                          <a:latin typeface="Times New Roman"/>
                          <a:ea typeface="Calibri"/>
                          <a:cs typeface="Times New Roman"/>
                        </a:rPr>
                        <a:t> Басиста А.Л.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ПР«З досвіду роботи з обдарованими дітьми»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ПР «Комунікативна культура як сукупність знань, умінь, навичок забезпечення взаємодії людей у конкретній соціокультурній ситуації»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ПР«Індивідуальний диференційований  підхід як основний визначник особистісно – орієнтованої системи навчання у старшій та середній школі»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 </a:t>
                      </a: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«Використання досягнень науки у системі роботи вчителя – основа розвитку творчої особистості учня»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«В.Сухомлинський»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«» Лавров С.О.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Times New Roman"/>
                          <a:cs typeface="Times New Roman"/>
                        </a:rPr>
                        <a:t>Семінар </a:t>
                      </a: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«Формування науково-методичної роботи у загальноосвітньому навчальному закладі»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>Семінар « Формування ключових і предметних компетентностей учнів початкової школи засобами ІКТ»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>Семінар « Реалізація можливостей інтегрованого навчання в процесі проектної діяльності молодших школярів»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>Семінар « Впровадження ІКТ в навчально- виховний процес початкової школи»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>Семінар « Практичне застосування ІКТ на уроках в початковій школі»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Ярова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Наталія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Василівна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Організатор, 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Організатор, 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Організатор, 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Організатор, 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у виствці «Інноватика у сучасній освіті»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Басиста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Алла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Леонідівна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Войченко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Ірина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Вікторівна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Волощенко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Ірина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Іванівна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Горщак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Людмила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Олексіївна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Гуменюк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Тетяна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Леонідівна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Іващенко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Лариса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Анатоліївна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Кизилова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Надія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Михайлівна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Кучеренко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Людмила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Іванівна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Погребняк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Лариса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Миколаївна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Тихонова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Олена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Анатоліївна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Шмундир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Ірина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Олексіївна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02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Ярова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Світлана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Анатоліївна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7" y="476672"/>
          <a:ext cx="8280918" cy="4080105"/>
        </p:xfrm>
        <a:graphic>
          <a:graphicData uri="http://schemas.openxmlformats.org/drawingml/2006/table">
            <a:tbl>
              <a:tblPr/>
              <a:tblGrid>
                <a:gridCol w="748396"/>
                <a:gridCol w="300837"/>
                <a:gridCol w="601674"/>
                <a:gridCol w="523561"/>
                <a:gridCol w="374198"/>
                <a:gridCol w="374198"/>
                <a:gridCol w="448616"/>
                <a:gridCol w="524089"/>
                <a:gridCol w="358892"/>
                <a:gridCol w="358892"/>
                <a:gridCol w="359420"/>
                <a:gridCol w="358892"/>
                <a:gridCol w="359420"/>
                <a:gridCol w="822814"/>
                <a:gridCol w="872426"/>
                <a:gridCol w="894593"/>
              </a:tblGrid>
              <a:tr h="464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Шкільні колективні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Міські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Міжнародні, Всеукраїнські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Відкриті уроки на рівні міста, області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097675"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Початкова школа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b="1">
                          <a:latin typeface="Times New Roman"/>
                          <a:ea typeface="Calibri"/>
                          <a:cs typeface="Times New Roman"/>
                        </a:rPr>
                        <a:t>Керівники – Войченко І.І.,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b="1">
                          <a:latin typeface="Times New Roman"/>
                          <a:ea typeface="Calibri"/>
                          <a:cs typeface="Times New Roman"/>
                        </a:rPr>
                        <a:t> Басиста А.Л.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ПР«З досвіду роботи з обдарованими дітьми»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ПР «Комунікативна культура як сукупність знань, умінь, навичок забезпечення взаємодії людей у конкретній соціокультурній ситуації»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ПР«Індивідуальний диференційований  підхід як основний визначник особистісно – орієнтованої системи навчання у старшій та середній школі»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 </a:t>
                      </a: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«Використання досягнень науки у системі роботи вчителя – основа розвитку творчої особистості учня»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«В.Сухомлинський»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«» Лавров С.О.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Times New Roman"/>
                          <a:cs typeface="Times New Roman"/>
                        </a:rPr>
                        <a:t>Семінар </a:t>
                      </a: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«Формування науково-методичної роботи у загальноосвітньому навчальному закладі»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>Семінар « Формування ключових і предметних компетентностей учнів початкової школи засобами ІКТ»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>Семінар « Реалізація можливостей інтегрованого навчання в процесі проектної діяльності молодших школярів»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>Семінар « Впровадження ІКТ в навчально- виховний процес початкової школи»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>Семінар « Практичне застосування ІКТ на уроках в початковій школі»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79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Гуліда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Вікторія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Вікторівна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79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Коваленко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Лідія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Вікторівна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79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Руднік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Олена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Миколаївна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795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Чуйко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Вікторія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Анатоліївна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961" marR="4196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961" marR="419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8" y="476674"/>
          <a:ext cx="8208910" cy="4680517"/>
        </p:xfrm>
        <a:graphic>
          <a:graphicData uri="http://schemas.openxmlformats.org/drawingml/2006/table">
            <a:tbl>
              <a:tblPr/>
              <a:tblGrid>
                <a:gridCol w="739110"/>
                <a:gridCol w="297103"/>
                <a:gridCol w="594207"/>
                <a:gridCol w="517065"/>
                <a:gridCol w="369555"/>
                <a:gridCol w="369555"/>
                <a:gridCol w="443048"/>
                <a:gridCol w="517584"/>
                <a:gridCol w="443048"/>
                <a:gridCol w="665094"/>
                <a:gridCol w="594207"/>
                <a:gridCol w="443048"/>
                <a:gridCol w="739110"/>
                <a:gridCol w="738588"/>
                <a:gridCol w="738588"/>
              </a:tblGrid>
              <a:tr h="6813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Шкільні колективні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Міські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Міжнародні, Всеукраїнські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Відкриті уроки на рівні міста, області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року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Друковані роботи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Наставництво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2253218"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«Формування літературних компетенцій учнів на засадах особистісно- орієнтованого та діяльнісного підходів 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b="1">
                          <a:latin typeface="Times New Roman"/>
                          <a:ea typeface="Calibri"/>
                          <a:cs typeface="Times New Roman"/>
                        </a:rPr>
                        <a:t>Керівник – Нагорна В.В.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ПР«З досвіду роботи з обдарованими дітьми»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ПР «Комунікативна культура як сукупність знань, умінь, навичок забезпечення взаємодії людей у конкретній соціокультурній ситуації»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ПР«Індивідуальний диференційований  підхід як основний визначник особистісно – орієнтованої системи навчання у старшій та середній школі»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 </a:t>
                      </a: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«Використання досягнень науки у системі роботи вчителя – основа розвитку творчої особистості учня»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«В.Сухомлинський»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«» Лавров С.О.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36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Макловська Людмила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Яківна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36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Нагорна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Вікторія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Вікторівна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36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Рацул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Вікторія Олександрівна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36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Фурманська Вікторія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Вікторівна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404665"/>
          <a:ext cx="8208912" cy="4319186"/>
        </p:xfrm>
        <a:graphic>
          <a:graphicData uri="http://schemas.openxmlformats.org/drawingml/2006/table">
            <a:tbl>
              <a:tblPr/>
              <a:tblGrid>
                <a:gridCol w="739111"/>
                <a:gridCol w="297103"/>
                <a:gridCol w="594206"/>
                <a:gridCol w="517064"/>
                <a:gridCol w="369554"/>
                <a:gridCol w="369554"/>
                <a:gridCol w="443049"/>
                <a:gridCol w="517584"/>
                <a:gridCol w="443049"/>
                <a:gridCol w="665094"/>
                <a:gridCol w="594206"/>
                <a:gridCol w="443049"/>
                <a:gridCol w="739111"/>
                <a:gridCol w="738589"/>
                <a:gridCol w="738589"/>
              </a:tblGrid>
              <a:tr h="5846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Шкільні колективні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Міські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Міжнародні, Всеукраїнські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Відкриті уроки на рівні міста, області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року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Друковані роботи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Наставництво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(предметні олімпіади)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1933269"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«Формування інформаційно-комунікаційних та комунікативних  компетентностей учня на основі його творчих можливостей і самовдосконалення в умовах особистісно-орієнтованого навчання та виховання»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b="1">
                          <a:latin typeface="Times New Roman"/>
                          <a:ea typeface="Calibri"/>
                          <a:cs typeface="Times New Roman"/>
                        </a:rPr>
                        <a:t>Керівник – Плетень В.М.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ПР«З досвіду роботи з обдарованими дітьми»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ПР «Комунікативна культура як сукупність знань, умінь, навичок забезпечення взаємодії людей у конкретній соціокультурній ситуації»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ПР«Індивідуальний диференційований  підхід як основний визначник особистісно – орієнтованої системи навчання у старшій та середній школі»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 </a:t>
                      </a: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«Використання досягнень науки у системі роботи вчителя – основа розвитку творчої особистості учня»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«В.Сухомлинський»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«» Лавров С.О.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507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Криховецька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Тамара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Григоріївна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507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Кузютічев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Сергій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Генадійович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 місце на ІІ етапі Кінкладзе Кристина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507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Плетень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Володимир Михайлович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ІІІ місце на ІІІ етапі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Романюк Іван 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74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Волошина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Тетяна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Василівна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74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Кулагіна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Гунара Альфредівна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9551" y="404666"/>
          <a:ext cx="8136901" cy="6120676"/>
        </p:xfrm>
        <a:graphic>
          <a:graphicData uri="http://schemas.openxmlformats.org/drawingml/2006/table">
            <a:tbl>
              <a:tblPr/>
              <a:tblGrid>
                <a:gridCol w="732487"/>
                <a:gridCol w="219540"/>
                <a:gridCol w="294441"/>
                <a:gridCol w="329566"/>
                <a:gridCol w="402919"/>
                <a:gridCol w="219540"/>
                <a:gridCol w="219540"/>
                <a:gridCol w="220056"/>
                <a:gridCol w="219540"/>
                <a:gridCol w="366243"/>
                <a:gridCol w="294441"/>
                <a:gridCol w="294441"/>
                <a:gridCol w="219540"/>
                <a:gridCol w="294441"/>
                <a:gridCol w="439078"/>
                <a:gridCol w="732487"/>
                <a:gridCol w="588881"/>
                <a:gridCol w="439078"/>
                <a:gridCol w="512946"/>
                <a:gridCol w="365726"/>
                <a:gridCol w="731970"/>
              </a:tblGrid>
              <a:tr h="5510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Шкільні колективні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Міські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Міжнародні, Всеукраїнські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Відкриті уроки на рівні міста, області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Навча-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ння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Друковані роботи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Наставництво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(предметні олімпіади)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1822351"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«Використання інформаційно-комунікаційних технологій на уроках природничо-математичного циклу як засіб підвищення мотивації навчання»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b="1">
                          <a:latin typeface="Times New Roman"/>
                          <a:ea typeface="Calibri"/>
                          <a:cs typeface="Times New Roman"/>
                        </a:rPr>
                        <a:t>Керівник -  Цибульська Н.А.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ПР«З досвіду роботи з обдарованими дітьми»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ПР «Комунікативна культура як сукупність знань, умінь, навичок забезпечення взаємодії людей у конкретній соціокультурній ситуації»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ПР«Індивідуальний диференційований  підхід як основний визначник особистісно – орієнтованої системи навчання у старшій та середній школі»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ПР</a:t>
                      </a: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«Стан готовності педагогічного та учнівського колективів школи до активного використання інформаційно-комунікаційних та комунікативних технологій»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К </a:t>
                      </a: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«Використання досягнень науки у системі роботи вчителя – основа розвитку творчої особистості учня»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КС «В.Сухомлинський»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КС «» Лавров С.О.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Майстер-клас </a:t>
                      </a: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"Спільне використання документів середовища google"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highlight>
                            <a:srgbClr val="FF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"Участь працівників школи у  дослідженні в рамках програми Microsoft  "Партнерство в  навчанні"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Майстер –клас для ЦМСПС </a:t>
                      </a: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"Створення блогів в середовищі google"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highlight>
                            <a:srgbClr val="FF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"Результати  участі  учнів міста  у  Міжнародному  конкурсі  з  інформатики "Бобер-2011""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Семінр для молодих педагогів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434343"/>
                          </a:solidFill>
                          <a:highlight>
                            <a:srgbClr val="FFFFFF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"Проблеми  та  перспективи   викладання   інформатики  в  сучасній  школі. Використання  ППЗ   в  процесі   викладання  інформатики"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«Школи-новатори»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542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Залевська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Алевтина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Анатоліївна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Організатор навчання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Організатор навчання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Організатор навчання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Організатор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-  виставка «Інноватика в сучасній освіті»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10287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- Всеукраїнський практичний семінар корпорації </a:t>
                      </a: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Microsoft</a:t>
                      </a: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«Ефективність впровадження ІКТ в навчальний та адміністративний процес закладів освіти» 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"Поняття  запиту   до  реляційної  бази  даних. Призначення  звітів"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330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Іванець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Ірина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Анатоліївна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1021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Ткаченко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Олена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Сергіївна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«Місце теорії многочленів у фаховій підготовці вчителя математики» у журналі «Студентські наукові записки»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408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Петрова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Наталія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Григоріївна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”Арифметичний корінь n-го степеня, його властивості “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306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Цибульська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Наталія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Анатоліївна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”Чотирикутники “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95536" y="476673"/>
          <a:ext cx="8208912" cy="5832648"/>
        </p:xfrm>
        <a:graphic>
          <a:graphicData uri="http://schemas.openxmlformats.org/drawingml/2006/table">
            <a:tbl>
              <a:tblPr/>
              <a:tblGrid>
                <a:gridCol w="739391"/>
                <a:gridCol w="221608"/>
                <a:gridCol w="297217"/>
                <a:gridCol w="739391"/>
                <a:gridCol w="221608"/>
                <a:gridCol w="221608"/>
                <a:gridCol w="813436"/>
                <a:gridCol w="1108566"/>
                <a:gridCol w="443218"/>
                <a:gridCol w="739391"/>
                <a:gridCol w="594433"/>
                <a:gridCol w="443218"/>
                <a:gridCol w="517783"/>
                <a:gridCol w="369175"/>
                <a:gridCol w="738869"/>
              </a:tblGrid>
              <a:tr h="6204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 dirty="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Шкільні колективні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Міські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Міжнародні, Всеукраїнські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Відкриті уроки на рівні міста, області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Навча-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ння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Друковані роботи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Наставництво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(предметні олімпіади)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16132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Бузько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Вікторія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Леонідівна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у 2 семінарах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Участь у 7 семінарах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dirty="0" err="1">
                          <a:latin typeface="Times New Roman"/>
                          <a:ea typeface="Calibri"/>
                          <a:cs typeface="Times New Roman"/>
                        </a:rPr>
                        <a:t>„Пагін</a:t>
                      </a:r>
                      <a:r>
                        <a:rPr lang="uk-UA" sz="400" dirty="0">
                          <a:latin typeface="Times New Roman"/>
                          <a:ea typeface="Calibri"/>
                          <a:cs typeface="Times New Roman"/>
                        </a:rPr>
                        <a:t>. Внутрішня  будова </a:t>
                      </a:r>
                      <a:r>
                        <a:rPr lang="uk-UA" sz="400" dirty="0" err="1">
                          <a:latin typeface="Times New Roman"/>
                          <a:ea typeface="Calibri"/>
                          <a:cs typeface="Times New Roman"/>
                        </a:rPr>
                        <a:t>стебла”</a:t>
                      </a:r>
                      <a:r>
                        <a:rPr lang="uk-UA" sz="4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„Закон Ома для </a:t>
                      </a:r>
                      <a:r>
                        <a:rPr lang="ru-RU" sz="400" u="none" strike="noStrike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однорідної</a:t>
                      </a:r>
                      <a:r>
                        <a:rPr lang="ru-RU" sz="4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 </a:t>
                      </a:r>
                      <a:r>
                        <a:rPr lang="ru-RU" sz="400" u="none" strike="noStrike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ділянки</a:t>
                      </a:r>
                      <a:r>
                        <a:rPr lang="ru-RU" sz="4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 </a:t>
                      </a:r>
                      <a:r>
                        <a:rPr lang="ru-RU" sz="400" u="none" strike="noStrike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електричного</a:t>
                      </a:r>
                      <a:r>
                        <a:rPr lang="ru-RU" sz="40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 кола”</a:t>
                      </a:r>
                      <a:r>
                        <a:rPr lang="ru-RU" sz="4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 </a:t>
                      </a:r>
                      <a:endParaRPr lang="ru-RU" sz="7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dirty="0" err="1">
                          <a:latin typeface="Times New Roman"/>
                          <a:ea typeface="Times New Roman"/>
                          <a:cs typeface="Times New Roman"/>
                        </a:rPr>
                        <a:t>„Серце</a:t>
                      </a:r>
                      <a:r>
                        <a:rPr lang="uk-UA" sz="400" dirty="0">
                          <a:latin typeface="Times New Roman"/>
                          <a:ea typeface="Times New Roman"/>
                          <a:cs typeface="Times New Roman"/>
                        </a:rPr>
                        <a:t>. Робота </a:t>
                      </a:r>
                      <a:r>
                        <a:rPr lang="uk-UA" sz="400" dirty="0" err="1">
                          <a:latin typeface="Times New Roman"/>
                          <a:ea typeface="Times New Roman"/>
                          <a:cs typeface="Times New Roman"/>
                        </a:rPr>
                        <a:t>серця”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“</a:t>
                      </a:r>
                      <a:r>
                        <a:rPr lang="ru-RU" sz="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Корінь</a:t>
                      </a:r>
                      <a:r>
                        <a:rPr lang="ru-RU" sz="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Типи</a:t>
                      </a:r>
                      <a:r>
                        <a:rPr lang="ru-RU" sz="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кореневих</a:t>
                      </a:r>
                      <a:r>
                        <a:rPr lang="ru-RU" sz="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систем.”</a:t>
                      </a:r>
                      <a:endParaRPr lang="ru-RU" sz="700" dirty="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„Основи створення комп’ютерних презентацій”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Косенко Дар’я 9-А :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III</a:t>
                      </a: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 місце</a:t>
                      </a: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 н</a:t>
                      </a: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а ІІ етапі;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92200" algn="l"/>
                        </a:tabLs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ІІІІ місце у </a:t>
                      </a: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IX</a:t>
                      </a: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обласній освітньо-науковій конференції „Крізь терни до зірок” номінація „Всесвітня астрономічна спадщина” „Марс, історія дослідження”.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35988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Коломієць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Людмила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Авксентіївна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ЗОШ № 35 “Урок у сучасних  технологіях навчання” організатор семінару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УУчасть  у Всеукраїнській науково-практичній конференції, присвяченій Дню народження В.О.Сухомлинського ”Розумове виховання в педагогічній спадщині В.О.Сухомлинського та творча робота з обдарованими учнями при викладанні фізики “.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Виховуємо майбутню, наукову еліту України»(з 24 червня по 1 липня 2013 року м. Яремча  Івано-Франківська область)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Електромагнітне поле. Напруженність магнітного поля. Магнітний потік“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.«Квантові властивості світла. Гіпотеза М. Планка»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dirty="0">
                          <a:latin typeface="Times New Roman"/>
                          <a:ea typeface="Times New Roman"/>
                          <a:cs typeface="Times New Roman"/>
                        </a:rPr>
                        <a:t>ІІ місце на ІІ етапі, ІІІ місце на ІІІ етапі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 dirty="0" err="1">
                          <a:latin typeface="Times New Roman"/>
                          <a:ea typeface="Times New Roman"/>
                          <a:cs typeface="Times New Roman"/>
                        </a:rPr>
                        <a:t>Сандирева</a:t>
                      </a:r>
                      <a:r>
                        <a:rPr lang="ru-RU" sz="400" dirty="0">
                          <a:latin typeface="Times New Roman"/>
                          <a:ea typeface="Times New Roman"/>
                          <a:cs typeface="Times New Roman"/>
                        </a:rPr>
                        <a:t> М. 11-Б 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11558" y="404664"/>
          <a:ext cx="7992889" cy="6048671"/>
        </p:xfrm>
        <a:graphic>
          <a:graphicData uri="http://schemas.openxmlformats.org/drawingml/2006/table">
            <a:tbl>
              <a:tblPr/>
              <a:tblGrid>
                <a:gridCol w="720071"/>
                <a:gridCol w="2447631"/>
                <a:gridCol w="1079598"/>
                <a:gridCol w="431637"/>
                <a:gridCol w="720071"/>
                <a:gridCol w="578900"/>
                <a:gridCol w="431637"/>
                <a:gridCol w="504254"/>
                <a:gridCol w="359527"/>
                <a:gridCol w="719563"/>
              </a:tblGrid>
              <a:tr h="5816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Шкільні колективні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Міські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Міжнародні, Всеукраїнські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Відкриті уроки на рівні міста, області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Навча-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ння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Друковані роботи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Наставництво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(предметні олімпіади)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31406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Чала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 Марина Станіславівна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Обласна науково-практична Інтернет-конференція з проблеми «Методологічні аспекти використання інформаційно-комунікаційних технологій у навчально-виховному процесі за програмою Intel ® Навчання для майбутнього»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Учасник  першого Всеукраїнського з’їзду учителів інформатики.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Всеукраїнська науково-практична конференція «Інтеграція освітньо-виховної та оздоровчої діяльності в навчальних закладах України»/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Всеукраїнська науково-практична конференція «Навчально-дослідницька діяльність дітей: особливості організації, психолого-дидактичний супровід, досвід роботи, перспективи»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977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Усачова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Анжеліка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Олексіївна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Семінар </a:t>
                      </a: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”Використання ІКТ на уроках хімії та біології “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„Пагін. Внутрішня  будова стебла”.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„Серце. Робота серця”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“Корінь. Типи кореневих систем.”–“Природоохоронні території на Україні та їх значення”.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“Гриби”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«Боротьба за існування. Природний добір»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ІІ етап (екологія)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Тараненко Стас 11-В клас ІІІ місце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Оганесян А.11-А ІІІ місце 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Андреєва А. 11-В ІІІ місце 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Хван К. 10-А ІІ місце 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Хлань С.10-Б ІІІ місце 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Майма Д. 9-Б І місце 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ІІІ ета (екологія)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Оганесян А. ІІІ місце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489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Вор</a:t>
                      </a: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</a:t>
                      </a: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нцова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Тамара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Олександрівна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Семінар </a:t>
                      </a: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”Використання ІКТ на уроках хімії та біології “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Багатоманітність органічних сполук»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 dirty="0" err="1">
                          <a:latin typeface="Times New Roman"/>
                          <a:ea typeface="Times New Roman"/>
                          <a:cs typeface="Times New Roman"/>
                        </a:rPr>
                        <a:t>Іванов</a:t>
                      </a:r>
                      <a:r>
                        <a:rPr lang="ru-RU" sz="400" dirty="0">
                          <a:latin typeface="Times New Roman"/>
                          <a:ea typeface="Times New Roman"/>
                          <a:cs typeface="Times New Roman"/>
                        </a:rPr>
                        <a:t> І.- 8-Б</a:t>
                      </a:r>
                      <a:endParaRPr lang="ru-RU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8077200" cy="13466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u="sng" dirty="0" err="1" smtClean="0"/>
              <a:t>Розподіл</a:t>
            </a:r>
            <a:r>
              <a:rPr lang="ru-RU" sz="2700" b="1" u="sng" dirty="0" smtClean="0"/>
              <a:t>   </a:t>
            </a:r>
            <a:r>
              <a:rPr lang="ru-RU" sz="2700" b="1" u="sng" dirty="0" err="1" smtClean="0"/>
              <a:t>педагогічних</a:t>
            </a:r>
            <a:r>
              <a:rPr lang="ru-RU" sz="2700" b="1" u="sng" dirty="0" smtClean="0"/>
              <a:t>   </a:t>
            </a:r>
            <a:r>
              <a:rPr lang="ru-RU" sz="2700" b="1" u="sng" dirty="0" err="1" smtClean="0"/>
              <a:t>працівників</a:t>
            </a:r>
            <a:r>
              <a:rPr lang="ru-RU" sz="2700" b="1" u="sng" dirty="0" smtClean="0"/>
              <a:t>   за   </a:t>
            </a:r>
            <a:r>
              <a:rPr lang="ru-RU" sz="2700" b="1" u="sng" dirty="0" err="1" smtClean="0"/>
              <a:t>фахом</a:t>
            </a:r>
            <a:r>
              <a:rPr lang="ru-RU" sz="2700" b="1" u="sng" dirty="0" smtClean="0"/>
              <a:t> </a:t>
            </a:r>
            <a:r>
              <a:rPr lang="ru-RU" sz="2700" b="1" u="sng" dirty="0" err="1" smtClean="0"/>
              <a:t>і</a:t>
            </a:r>
            <a:r>
              <a:rPr lang="ru-RU" sz="2700" b="1" u="sng" dirty="0" smtClean="0"/>
              <a:t>   </a:t>
            </a:r>
            <a:r>
              <a:rPr lang="ru-RU" sz="2700" b="1" u="sng" dirty="0" err="1" smtClean="0"/>
              <a:t>кваліфікаційними</a:t>
            </a:r>
            <a:r>
              <a:rPr lang="ru-RU" sz="2700" b="1" u="sng" dirty="0" smtClean="0"/>
              <a:t> </a:t>
            </a:r>
            <a:r>
              <a:rPr lang="ru-RU" sz="2700" b="1" u="sng" dirty="0" err="1" smtClean="0"/>
              <a:t>категоріями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611188" y="1752600"/>
          <a:ext cx="8151812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5" y="476672"/>
          <a:ext cx="8280918" cy="5976663"/>
        </p:xfrm>
        <a:graphic>
          <a:graphicData uri="http://schemas.openxmlformats.org/drawingml/2006/table">
            <a:tbl>
              <a:tblPr/>
              <a:tblGrid>
                <a:gridCol w="745026"/>
                <a:gridCol w="299481"/>
                <a:gridCol w="598962"/>
                <a:gridCol w="521202"/>
                <a:gridCol w="598962"/>
                <a:gridCol w="299481"/>
                <a:gridCol w="299481"/>
                <a:gridCol w="521728"/>
                <a:gridCol w="446595"/>
                <a:gridCol w="670418"/>
                <a:gridCol w="598962"/>
                <a:gridCol w="521202"/>
                <a:gridCol w="670418"/>
                <a:gridCol w="744500"/>
                <a:gridCol w="744500"/>
              </a:tblGrid>
              <a:tr h="5156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Шкільні колективні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Міські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Міжнародні, Всеукраїнські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Відкриті уроки на рівні міста, області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року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Рецензія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Наставництво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(предметні олімпіади)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1705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"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Формування здоров'язберігаючої компетенції учн</a:t>
                      </a:r>
                      <a:r>
                        <a:rPr lang="ru-RU" sz="500">
                          <a:latin typeface="Times New Roman"/>
                          <a:ea typeface="Calibri"/>
                          <a:cs typeface="Times New Roman"/>
                        </a:rPr>
                        <a:t>ів в умовах компетентнісно- орієнтованого підходу в навчально-виховному процесі»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b="1">
                          <a:latin typeface="Times New Roman"/>
                          <a:ea typeface="Calibri"/>
                          <a:cs typeface="Times New Roman"/>
                        </a:rPr>
                        <a:t>Керівник – Бричка В.А.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ПР«З досвіду роботи з обдарованими дітьми»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ПР «Комунікативна культура як сукупність знань, умінь, навичок забезпечення взаємодії людей у конкретній соціокультурній ситуації»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ПР«Індивідуальний диференційований  підхід як основний визначник особистісно – орієнтованої системи навчання у старшій та середній школі»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 </a:t>
                      </a: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«Використання досягнень науки у системі роботи вчителя – основа розвитку творчої особистості учня»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«В.Сухомлинський»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«» Лавров С.О.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303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Бричка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Вікторія Анатоліївна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Міські змагання з баскетболу (хлопці) – ІІІ місце.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4437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Колючий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Євген Олександрович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Міський  семінар з настільного тенісу-Правила змагань з настільного тенісу контексті змін до міжнародних правил</a:t>
                      </a:r>
                      <a:r>
                        <a:rPr lang="uk-UA" sz="200">
                          <a:latin typeface="Times New Roman"/>
                          <a:ea typeface="Calibri"/>
                          <a:cs typeface="Times New Roman"/>
                        </a:rPr>
                        <a:t>.(</a:t>
                      </a: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доповідач).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+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 b="1">
                          <a:latin typeface="Times New Roman"/>
                          <a:ea typeface="Calibri"/>
                          <a:cs typeface="Times New Roman"/>
                        </a:rPr>
                        <a:t>Міські  та обласні змагання з настільного тенісу:    I-місце</a:t>
                      </a: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. Банявичутє  Ернест 8-Б кл. Маламура Дмитро 11-А кл. Чубар Анастасія 7-В кл.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303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Чумаченко Олександр Олександрович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3212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Волкова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Анжеліка Дмитрівна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Виступ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Організатор семінарудля учителів-тре</a:t>
                      </a:r>
                      <a:r>
                        <a:rPr lang="ru-RU" sz="400">
                          <a:latin typeface="Times New Roman"/>
                          <a:ea typeface="Times New Roman"/>
                          <a:cs typeface="Times New Roman"/>
                        </a:rPr>
                        <a:t>нерів міста, які впроваджують превентивний проект «Школа проти СНІДу».   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303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Лавров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Сергій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Олександрович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Організатор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Організатор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9551" y="332657"/>
          <a:ext cx="8136904" cy="6192686"/>
        </p:xfrm>
        <a:graphic>
          <a:graphicData uri="http://schemas.openxmlformats.org/drawingml/2006/table">
            <a:tbl>
              <a:tblPr/>
              <a:tblGrid>
                <a:gridCol w="732627"/>
                <a:gridCol w="294497"/>
                <a:gridCol w="588993"/>
                <a:gridCol w="512529"/>
                <a:gridCol w="366313"/>
                <a:gridCol w="366313"/>
                <a:gridCol w="219582"/>
                <a:gridCol w="439680"/>
                <a:gridCol w="439162"/>
                <a:gridCol w="588993"/>
                <a:gridCol w="1318520"/>
                <a:gridCol w="512529"/>
                <a:gridCol w="512529"/>
                <a:gridCol w="659260"/>
                <a:gridCol w="585377"/>
              </a:tblGrid>
              <a:tr h="578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solidFill>
                          <a:srgbClr val="94363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Шкільні колективні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Міські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Обласні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Міжнародні, Всеукраїнські заходи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Відкриті уроки на рівні міста, області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Учитель року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Друковані роботи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Наставництво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Досягнення учнів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solidFill>
                            <a:srgbClr val="94363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(предметні олімпіади)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  <a:tr h="19126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«Формування інформаційно-комунікаційної та комунікативної  компетентностей для розвитку особистості учнів шляхом упровадження творчих завдань на уроках художньо-естетичного циклу»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b="1">
                          <a:latin typeface="Times New Roman"/>
                          <a:ea typeface="Calibri"/>
                          <a:cs typeface="Times New Roman"/>
                        </a:rPr>
                        <a:t>Керівник – Заєць І.В.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ПР«З досвіду роботи з обдарованими дітьми»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ПР «Комунікативна культура як сукупність знань, умінь, навичок забезпечення взаємодії людей у конкретній соціокультурній ситуації»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ПР«Індивідуальний диференційований  підхід як основний визначник особистісно – орієнтованої системи навчання у старшій та середній школі»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 </a:t>
                      </a:r>
                      <a:r>
                        <a:rPr lang="ru-RU" sz="500">
                          <a:latin typeface="Times New Roman"/>
                          <a:ea typeface="Times New Roman"/>
                          <a:cs typeface="Times New Roman"/>
                        </a:rPr>
                        <a:t>«Використання досягнень науки у системі роботи вчителя – основа розвитку творчої особистості учня»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«В.Сухомлинський»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latin typeface="Times New Roman"/>
                          <a:ea typeface="Calibri"/>
                          <a:cs typeface="Times New Roman"/>
                        </a:rPr>
                        <a:t>КС «» Лавров С.О.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5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503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Заєць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Ірина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Володимирівна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«Технологічний процес. Технологія виконання аплікацій з волокнистих матеріалів. Способи розмічання. Планування роботи з виготовлення виробу. Складання послідовності технологічних операцій. Добір матеріалів. Виготовлення деталей аплікації»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«Види поясних виробів. Художнє конструювання. Практична робота: виконання ескізних малюнків різних поясних виробів. Обгрунтування їх моделей»</a:t>
                      </a:r>
                      <a:endParaRPr lang="ru-RU" sz="700">
                        <a:solidFill>
                          <a:srgbClr val="000000"/>
                        </a:solidFill>
                        <a:latin typeface="Arial"/>
                        <a:ea typeface="Arial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47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Залєсов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Володимир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Петрович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47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Новохатська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Оксана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Олександрівна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3470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Виноградова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Юлія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Володимирівна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1156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Ковальчук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Ірина 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Петрівна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Times New Roman"/>
                          <a:cs typeface="Times New Roman"/>
                        </a:rPr>
                        <a:t>Участь  у Всеукраїнській науково-практичній конференції, присвяченій Дню народження В.О.Сухомлинського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400">
                          <a:latin typeface="Times New Roman"/>
                          <a:ea typeface="Calibri"/>
                          <a:cs typeface="Times New Roman"/>
                        </a:rPr>
                        <a:t>ІІ місце на ІІ ктапі</a:t>
                      </a:r>
                      <a:endParaRPr lang="ru-RU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1841" marR="418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u="sng" dirty="0" smtClean="0"/>
              <a:t>Участь у МАН 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3100" dirty="0" smtClean="0"/>
              <a:t>(ІІІ етап – призери, учитель Чеховський В.О.)</a:t>
            </a:r>
            <a:endParaRPr lang="ru-RU" sz="31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b="1" u="sng" dirty="0" smtClean="0"/>
              <a:t>Міжнародний іспит з французької мови </a:t>
            </a:r>
            <a:r>
              <a:rPr lang="en-US" sz="3600" b="1" u="sng" dirty="0" smtClean="0"/>
              <a:t>DELF</a:t>
            </a:r>
            <a:endParaRPr lang="ru-RU" sz="36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uk-UA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endParaRPr lang="uk-UA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uk-UA" sz="4800" dirty="0" smtClean="0">
                <a:solidFill>
                  <a:schemeClr val="accent2">
                    <a:lumMod val="50000"/>
                  </a:schemeClr>
                </a:solidFill>
              </a:rPr>
              <a:t>Ковальова Олена</a:t>
            </a:r>
          </a:p>
          <a:p>
            <a:pPr algn="ctr">
              <a:buNone/>
            </a:pPr>
            <a:r>
              <a:rPr lang="uk-UA" sz="4800" dirty="0" smtClean="0">
                <a:solidFill>
                  <a:schemeClr val="accent2">
                    <a:lumMod val="50000"/>
                  </a:schemeClr>
                </a:solidFill>
              </a:rPr>
              <a:t> Ярова Аліна</a:t>
            </a:r>
          </a:p>
          <a:p>
            <a:pPr algn="ctr">
              <a:buNone/>
            </a:pPr>
            <a:r>
              <a:rPr lang="uk-UA" sz="4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4800" dirty="0" err="1" smtClean="0">
                <a:solidFill>
                  <a:schemeClr val="accent2">
                    <a:lumMod val="50000"/>
                  </a:schemeClr>
                </a:solidFill>
              </a:rPr>
              <a:t>Аркушина</a:t>
            </a:r>
            <a:r>
              <a:rPr lang="uk-UA" sz="4800" dirty="0" smtClean="0">
                <a:solidFill>
                  <a:schemeClr val="accent2">
                    <a:lumMod val="50000"/>
                  </a:schemeClr>
                </a:solidFill>
              </a:rPr>
              <a:t> Євгенія</a:t>
            </a:r>
          </a:p>
          <a:p>
            <a:pPr algn="ctr">
              <a:buNone/>
            </a:pPr>
            <a:r>
              <a:rPr lang="uk-UA" sz="48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uk-UA" sz="4800" dirty="0" err="1" smtClean="0">
                <a:solidFill>
                  <a:schemeClr val="accent2">
                    <a:lumMod val="50000"/>
                  </a:schemeClr>
                </a:solidFill>
              </a:rPr>
              <a:t>Бікзянтєєва</a:t>
            </a:r>
            <a:r>
              <a:rPr lang="uk-UA" sz="4800" dirty="0" smtClean="0">
                <a:solidFill>
                  <a:schemeClr val="accent2">
                    <a:lumMod val="50000"/>
                  </a:schemeClr>
                </a:solidFill>
              </a:rPr>
              <a:t> Карина</a:t>
            </a:r>
          </a:p>
          <a:p>
            <a:pPr algn="ctr">
              <a:buNone/>
            </a:pPr>
            <a:endParaRPr lang="uk-UA" dirty="0" smtClean="0"/>
          </a:p>
          <a:p>
            <a:pPr algn="r">
              <a:buNone/>
            </a:pPr>
            <a:r>
              <a:rPr lang="uk-UA" dirty="0" smtClean="0">
                <a:solidFill>
                  <a:schemeClr val="accent2">
                    <a:lumMod val="50000"/>
                  </a:schemeClr>
                </a:solidFill>
              </a:rPr>
              <a:t>Учитель Чеховський В.О</a:t>
            </a:r>
            <a:r>
              <a:rPr lang="uk-UA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u="sng" dirty="0" smtClean="0"/>
              <a:t>Результативність роботи</a:t>
            </a:r>
            <a:endParaRPr lang="ru-RU" b="1" u="sng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u="sng" dirty="0" smtClean="0"/>
              <a:t>Кількість призерів (ІІІ етап)</a:t>
            </a:r>
            <a:endParaRPr lang="ru-RU" b="1" u="sng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404664"/>
            <a:ext cx="8153400" cy="81453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b="1" u="sng" dirty="0" smtClean="0"/>
              <a:t>Завдання на 2013-2014 навчальний рік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uk-UA" b="1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uk-UA" b="1" u="sng" dirty="0" smtClean="0">
                <a:solidFill>
                  <a:schemeClr val="accent2">
                    <a:lumMod val="75000"/>
                  </a:schemeClr>
                </a:solidFill>
              </a:rPr>
              <a:t>Мета:</a:t>
            </a:r>
          </a:p>
          <a:p>
            <a:pPr>
              <a:buNone/>
            </a:pPr>
            <a:r>
              <a:rPr lang="uk-UA" sz="3300" dirty="0" smtClean="0">
                <a:solidFill>
                  <a:schemeClr val="accent2">
                    <a:lumMod val="75000"/>
                  </a:schemeClr>
                </a:solidFill>
              </a:rPr>
              <a:t>       створення ефективного механізму реалізації проблеми, формування інформаційно-комунікаційних та комунікативних </a:t>
            </a:r>
            <a:r>
              <a:rPr lang="uk-UA" sz="3300" dirty="0" err="1" smtClean="0">
                <a:solidFill>
                  <a:schemeClr val="accent2">
                    <a:lumMod val="75000"/>
                  </a:schemeClr>
                </a:solidFill>
              </a:rPr>
              <a:t>компетентностей</a:t>
            </a:r>
            <a:r>
              <a:rPr lang="uk-UA" sz="3300" dirty="0" smtClean="0">
                <a:solidFill>
                  <a:schemeClr val="accent2">
                    <a:lumMod val="75000"/>
                  </a:schemeClr>
                </a:solidFill>
              </a:rPr>
              <a:t> шляхом упровадження в навчально-виховний процес інноваційних технологій навчання та виховання учнів.</a:t>
            </a:r>
            <a:endParaRPr lang="ru-RU" sz="33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uk-UA" b="1" u="sng" dirty="0" smtClean="0">
                <a:solidFill>
                  <a:schemeClr val="accent2">
                    <a:lumMod val="75000"/>
                  </a:schemeClr>
                </a:solidFill>
              </a:rPr>
              <a:t>Завдання: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Розвиток інформаційної культури і комп’ютерної грамотності вчителів.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Розвиток комунікативних </a:t>
            </a:r>
            <a:r>
              <a:rPr lang="uk-UA" dirty="0" err="1" smtClean="0">
                <a:solidFill>
                  <a:schemeClr val="accent2">
                    <a:lumMod val="75000"/>
                  </a:schemeClr>
                </a:solidFill>
              </a:rPr>
              <a:t>компетентностей</a:t>
            </a:r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 учасників навчально-виховного процесу.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Впровадження в навчальний процес методів і форм роботи у практичній діяльності вчителя та учня.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Створення, ведення та поповнення банку даних вчителів , що запроваджують у системі інформаційно-комунікаційні та комунікативні технології.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Вивчення, узагальнення та запозичення педагогічного досвіду з упровадження технологій, розробка та апробація методів, аналіз проміжних результатів.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Практичне застосування інформаційних технологій в </a:t>
            </a:r>
            <a:r>
              <a:rPr lang="uk-UA" dirty="0" err="1" smtClean="0">
                <a:solidFill>
                  <a:schemeClr val="accent2">
                    <a:lumMod val="75000"/>
                  </a:schemeClr>
                </a:solidFill>
              </a:rPr>
              <a:t>навчально</a:t>
            </a:r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 – виховному процесі та управлінській діяльності закладу.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lvl="0"/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Формування толерантного шкільного середовища.</a:t>
            </a:r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Таблица 17"/>
          <p:cNvGraphicFramePr>
            <a:graphicFrameLocks noGrp="1"/>
          </p:cNvGraphicFramePr>
          <p:nvPr/>
        </p:nvGraphicFramePr>
        <p:xfrm>
          <a:off x="395536" y="188640"/>
          <a:ext cx="8208912" cy="63458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52228"/>
                <a:gridCol w="2052228"/>
                <a:gridCol w="2052228"/>
                <a:gridCol w="2052228"/>
              </a:tblGrid>
              <a:tr h="36004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kern="1200" dirty="0" smtClean="0"/>
                        <a:t>Структура методичної роботи СЗШ №6</a:t>
                      </a:r>
                      <a:endParaRPr kumimoji="0"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004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Діагностування</a:t>
                      </a: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</a:tr>
              <a:tr h="4263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Колективні</a:t>
                      </a:r>
                      <a:endParaRPr kumimoji="0" lang="ru-RU" sz="16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ru-RU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Групові</a:t>
                      </a:r>
                      <a:endParaRPr kumimoji="0" lang="ru-RU" sz="16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ru-RU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Індивідуальні</a:t>
                      </a:r>
                      <a:endParaRPr kumimoji="0" lang="ru-RU" sz="16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Епізодичні</a:t>
                      </a:r>
                      <a:endParaRPr lang="ru-RU" sz="11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</a:tr>
              <a:tr h="6300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Шкільні  методичні об’єднання:</a:t>
                      </a:r>
                      <a:endParaRPr lang="ru-RU" sz="10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7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а) циклові методичні </a:t>
                      </a:r>
                      <a:r>
                        <a:rPr lang="uk-UA" sz="7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об’єднання</a:t>
                      </a:r>
                      <a:r>
                        <a:rPr lang="uk-UA" sz="1000" baseline="30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;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Творчі групи  вчителів</a:t>
                      </a:r>
                      <a:endParaRPr lang="ru-RU" sz="9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206115" algn="l"/>
                        </a:tabLst>
                      </a:pP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25450" algn="l"/>
                        </a:tabLst>
                      </a:pP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Підвищення кваліфікації</a:t>
                      </a: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Конференція «Використання досягнень науки – у системі роботи вчителя – основа розвитку творчої особистості учня»</a:t>
                      </a: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0070">
                <a:tc>
                  <a:txBody>
                    <a:bodyPr/>
                    <a:lstStyle/>
                    <a:p>
                      <a:pPr algn="l"/>
                      <a:r>
                        <a:rPr kumimoji="0" lang="uk-UA" sz="7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б ) предметні методичні об’єднання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aseline="30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а</a:t>
                      </a:r>
                      <a:r>
                        <a:rPr lang="uk-UA" sz="120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) робота над проектом «</a:t>
                      </a:r>
                      <a:r>
                        <a:rPr lang="uk-UA" sz="1200" baseline="30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Єдиний</a:t>
                      </a:r>
                      <a:r>
                        <a:rPr lang="en-US" sz="12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uk-UA" sz="1200" baseline="30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інформаційний простір </a:t>
                      </a:r>
                      <a:r>
                        <a:rPr lang="uk-UA" sz="120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у  школі</a:t>
                      </a:r>
                      <a:r>
                        <a:rPr lang="uk-UA" sz="1200" baseline="30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»</a:t>
                      </a:r>
                      <a:endParaRPr lang="en-US" sz="1200" baseline="300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aseline="30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uk-UA" sz="120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(керівник – </a:t>
                      </a:r>
                      <a:r>
                        <a:rPr lang="uk-UA" sz="1200" baseline="300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Залевська</a:t>
                      </a:r>
                      <a:r>
                        <a:rPr lang="uk-UA" sz="120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А.А.);</a:t>
                      </a:r>
                      <a:endParaRPr lang="ru-RU" sz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Самоосвіта</a:t>
                      </a: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Педагогічні читання «Сучасний урок за канонами В.С.Сухомлинського»</a:t>
                      </a: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00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7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Методичне </a:t>
                      </a:r>
                      <a:r>
                        <a:rPr lang="uk-UA" sz="7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об’єднання</a:t>
                      </a:r>
                      <a:r>
                        <a:rPr kumimoji="0" lang="uk-UA" sz="7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класних керівників</a:t>
                      </a:r>
                      <a:endParaRPr kumimoji="0" lang="en-US" sz="700" kern="12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7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5-11 класів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б) робота над проектом «Профільне навчання» </a:t>
                      </a:r>
                      <a:endParaRPr lang="en-US" sz="1200" baseline="30000" dirty="0" smtClean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aseline="30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(</a:t>
                      </a:r>
                      <a:r>
                        <a:rPr lang="uk-UA" sz="120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керівник – </a:t>
                      </a:r>
                      <a:r>
                        <a:rPr lang="uk-UA" sz="1200" baseline="300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Профатило</a:t>
                      </a:r>
                      <a:r>
                        <a:rPr lang="uk-UA" sz="120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І.І.);</a:t>
                      </a:r>
                      <a:endParaRPr lang="ru-RU" sz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Консультації</a:t>
                      </a: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Круглий стіл  «Проектна технологія</a:t>
                      </a:r>
                      <a:r>
                        <a:rPr lang="uk-UA" sz="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: суть</a:t>
                      </a: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, досвід використання, перспективи»</a:t>
                      </a: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00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7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Методичне об’єднання 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7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вихователів ГПД та </a:t>
                      </a:r>
                      <a:r>
                        <a:rPr lang="en-US" sz="7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kumimoji="0" lang="uk-UA" sz="7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класних керівників початкових класів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в) робота над проектом </a:t>
                      </a:r>
                      <a:r>
                        <a:rPr lang="ru-RU" sz="1200" b="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«</a:t>
                      </a:r>
                      <a:r>
                        <a:rPr lang="uk-UA" sz="1200" b="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Інновації </a:t>
                      </a:r>
                      <a:r>
                        <a:rPr lang="uk-UA" sz="1200" b="0" baseline="30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у</a:t>
                      </a:r>
                      <a:endParaRPr lang="en-US" sz="1200" b="0" baseline="300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0" baseline="30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200" b="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сучасній школі</a:t>
                      </a:r>
                      <a:r>
                        <a:rPr lang="ru-RU" sz="1200" b="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  <a:r>
                        <a:rPr lang="uk-UA" sz="1200" b="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uk-UA" sz="1200" b="0" baseline="30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(керівник  -             Бойко Л.Б.);</a:t>
                      </a:r>
                      <a:endParaRPr lang="en-US" sz="1200" b="0" baseline="300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b="0" baseline="300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Творчі звіти</a:t>
                      </a: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Круглий стіл  «Розвиток </a:t>
                      </a:r>
                      <a:r>
                        <a:rPr lang="uk-UA" sz="8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комінікативних</a:t>
                      </a: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та інформаційно-комунікаційних </a:t>
                      </a:r>
                      <a:r>
                        <a:rPr lang="uk-UA" sz="8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компетенцій</a:t>
                      </a: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учнів в умовах </a:t>
                      </a:r>
                      <a:r>
                        <a:rPr lang="uk-UA" sz="8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особистісно</a:t>
                      </a: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зорієнтованого і  </a:t>
                      </a:r>
                      <a:r>
                        <a:rPr lang="uk-UA" sz="8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діяльнісного</a:t>
                      </a: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підходів у виховній роботі»</a:t>
                      </a: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0070">
                <a:tc>
                  <a:txBody>
                    <a:bodyPr/>
                    <a:lstStyle/>
                    <a:p>
                      <a:pPr algn="l"/>
                      <a:r>
                        <a:rPr kumimoji="0" lang="uk-UA" sz="7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Школа педагогічної майстерності з проблеми «Сучасні підходи до навчально-виховного процесу та творче впровадження педагогічної спадщини В.О.Сухомлинського в практику сучасної школи»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г) робота над проектом «Формування ключових і предметних </a:t>
                      </a:r>
                      <a:r>
                        <a:rPr lang="uk-UA" sz="1200" baseline="300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компетентностей</a:t>
                      </a:r>
                      <a:r>
                        <a:rPr lang="uk-UA" sz="1200" baseline="300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учнів початкової школи засобами ІКТ» (керівник – Ярова Н.В</a:t>
                      </a:r>
                      <a:r>
                        <a:rPr lang="uk-UA" sz="1200" baseline="30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.);</a:t>
                      </a:r>
                      <a:endParaRPr lang="ru-RU" sz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/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Семінар  «Метод проектів </a:t>
                      </a:r>
                      <a:r>
                        <a:rPr lang="uk-UA" sz="8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–фактор</a:t>
                      </a: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розвитку пізнавально-пошукової діяльності учнів»</a:t>
                      </a: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0070">
                <a:tc>
                  <a:txBody>
                    <a:bodyPr/>
                    <a:lstStyle/>
                    <a:p>
                      <a:pPr algn="l"/>
                      <a:r>
                        <a:rPr kumimoji="0" lang="uk-UA" sz="7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Школа молодого вчителя  з проблеми </a:t>
                      </a:r>
                      <a:r>
                        <a:rPr kumimoji="0" lang="ru-RU" sz="7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«</a:t>
                      </a:r>
                      <a:r>
                        <a:rPr kumimoji="0" lang="ru-RU" sz="7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Становлення</a:t>
                      </a:r>
                      <a:r>
                        <a:rPr kumimoji="0" lang="ru-RU" sz="7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молодого </a:t>
                      </a:r>
                      <a:r>
                        <a:rPr kumimoji="0" lang="ru-RU" sz="7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вчителя</a:t>
                      </a:r>
                      <a:r>
                        <a:rPr kumimoji="0" lang="ru-RU" sz="7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– основа </a:t>
                      </a:r>
                      <a:r>
                        <a:rPr kumimoji="0" lang="ru-RU" sz="7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розвитку</a:t>
                      </a:r>
                      <a:r>
                        <a:rPr kumimoji="0" lang="ru-RU" sz="7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kumimoji="0" lang="ru-RU" sz="700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освіти</a:t>
                      </a:r>
                      <a:r>
                        <a:rPr kumimoji="0" lang="ru-RU" sz="70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»</a:t>
                      </a:r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д)</a:t>
                      </a:r>
                      <a:r>
                        <a:rPr lang="uk-UA" sz="9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робота над проектом </a:t>
                      </a:r>
                      <a:r>
                        <a:rPr lang="uk-UA" sz="900" baseline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“Освіта</a:t>
                      </a:r>
                      <a:r>
                        <a:rPr lang="uk-UA" sz="9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без </a:t>
                      </a:r>
                      <a:r>
                        <a:rPr lang="uk-UA" sz="900" baseline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кордонів”</a:t>
                      </a:r>
                      <a:r>
                        <a:rPr lang="uk-UA" sz="9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uk-UA" sz="1200" baseline="30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(керівник – </a:t>
                      </a:r>
                      <a:r>
                        <a:rPr lang="uk-UA" sz="1200" baseline="300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Профатило</a:t>
                      </a:r>
                      <a:r>
                        <a:rPr lang="uk-UA" sz="1200" baseline="300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І.І.);</a:t>
                      </a:r>
                      <a:endParaRPr lang="ru-RU" sz="12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/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Психолого-педагогічний семінар із проблеми «</a:t>
                      </a:r>
                      <a:r>
                        <a:rPr lang="uk-UA" sz="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Вивчення </a:t>
                      </a: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інформаційно-комунікаційної та комунікативних </a:t>
                      </a:r>
                      <a:r>
                        <a:rPr lang="uk-UA" sz="8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компетенцій</a:t>
                      </a: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учителів»</a:t>
                      </a: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0764">
                <a:tc>
                  <a:txBody>
                    <a:bodyPr/>
                    <a:lstStyle/>
                    <a:p>
                      <a:pPr algn="l"/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е) робота над</a:t>
                      </a:r>
                      <a:r>
                        <a:rPr lang="uk-UA" sz="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проектом </a:t>
                      </a:r>
                      <a:r>
                        <a:rPr lang="uk-UA" sz="800" baseline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“Школа</a:t>
                      </a:r>
                      <a:r>
                        <a:rPr lang="uk-UA" sz="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– територія </a:t>
                      </a:r>
                      <a:r>
                        <a:rPr lang="uk-UA" sz="800" baseline="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толерантності”</a:t>
                      </a:r>
                      <a:r>
                        <a:rPr lang="uk-UA" sz="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( керівник – Лавров С.О.)</a:t>
                      </a: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80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Майстер-клас із проблеми</a:t>
                      </a:r>
                      <a:r>
                        <a:rPr lang="ru-RU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«</a:t>
                      </a:r>
                      <a:r>
                        <a:rPr lang="ru-RU" sz="8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Створення</a:t>
                      </a:r>
                      <a:r>
                        <a:rPr lang="ru-RU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8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комп’ютерної</a:t>
                      </a:r>
                      <a:r>
                        <a:rPr lang="ru-RU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8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інфраструктури</a:t>
                      </a:r>
                      <a:r>
                        <a:rPr lang="ru-RU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8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навчального</a:t>
                      </a:r>
                      <a:r>
                        <a:rPr lang="ru-RU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закладу</a:t>
                      </a: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»</a:t>
                      </a: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30070">
                <a:tc>
                  <a:txBody>
                    <a:bodyPr/>
                    <a:lstStyle/>
                    <a:p>
                      <a:pPr algn="l"/>
                      <a:endParaRPr lang="ru-RU" sz="7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80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sz="80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Семінар-практикум із проблеми  </a:t>
                      </a:r>
                      <a:r>
                        <a:rPr lang="ru-RU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«</a:t>
                      </a:r>
                      <a:r>
                        <a:rPr lang="uk-UA" sz="8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Метод проектів – фактор розвитку пізнавально-пошукової діяльності учнів»</a:t>
                      </a:r>
                      <a:endParaRPr lang="ru-RU" sz="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u="sng" dirty="0" err="1" smtClean="0"/>
              <a:t>Упродовж</a:t>
            </a:r>
            <a:r>
              <a:rPr lang="ru-RU" sz="2700" b="1" u="sng" dirty="0" smtClean="0"/>
              <a:t> року проведено </a:t>
            </a:r>
            <a:r>
              <a:rPr lang="ru-RU" sz="2700" b="1" u="sng" dirty="0" err="1" smtClean="0"/>
              <a:t>тематичні</a:t>
            </a:r>
            <a:r>
              <a:rPr lang="ru-RU" sz="2700" b="1" u="sng" dirty="0" smtClean="0"/>
              <a:t> </a:t>
            </a:r>
            <a:r>
              <a:rPr lang="ru-RU" sz="2700" b="1" u="sng" dirty="0" err="1" smtClean="0"/>
              <a:t>педагогічні</a:t>
            </a:r>
            <a:r>
              <a:rPr lang="ru-RU" sz="2700" b="1" u="sng" dirty="0" smtClean="0"/>
              <a:t> ради: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539552" y="1752600"/>
            <a:ext cx="8223448" cy="4419600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Аналіз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роботи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педагогічного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колективу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у 2011 – 2012 н.р.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Організація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навчально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–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виховного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процесу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у 2013-2014 н.р.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Планування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роботи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навчального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закладу на 2012 – 2017 роки» (Кравченко Н.С.).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Науково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–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методичне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забезпечення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роботи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обдарованими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дітьми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» (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Профатило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І.І.).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Комунікативна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культура як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сукупність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знань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умінь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навичок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забезпечення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взаємодії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людей у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конкретній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соціокультурній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ситуації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» (Лавров С.О.).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«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Індивідуальний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диференційований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підхід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як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основний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визначник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особистісно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–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орієнтованої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системи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навчання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у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старшій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середній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школі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»   (Бойко Л.Б.)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«Про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впровадження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нового державного стандарту в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освіту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Перехід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школи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новий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зміст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та структуру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навчання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» (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Ярова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Н.В.).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«Стан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готовності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педагогічного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учнівського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колективів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школи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до активного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використання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інформаційно-комунікаційних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комунікативних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технологій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» (Кравченко Н.С.).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u="sng" dirty="0" smtClean="0"/>
              <a:t>У 2012-2013 н.р. </a:t>
            </a:r>
            <a:r>
              <a:rPr lang="uk-UA" sz="2800" b="1" u="sng" dirty="0" smtClean="0"/>
              <a:t>проведено</a:t>
            </a:r>
            <a:br>
              <a:rPr lang="uk-UA" sz="2800" b="1" u="sng" dirty="0" smtClean="0"/>
            </a:br>
            <a:endParaRPr lang="ru-RU" sz="28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sz="2400" b="1" u="sng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конференцію</a:t>
            </a:r>
            <a:r>
              <a:rPr lang="uk-UA" sz="2400" b="1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«Використання досягнень науки  у системі роботи вчителя – основа розвитку творчої особистості учня» (Бойко Л.Б.);</a:t>
            </a:r>
            <a:endParaRPr lang="ru-RU" sz="2400" b="1" u="sng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засідання</a:t>
            </a:r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круглих</a:t>
            </a:r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столів</a:t>
            </a:r>
            <a:r>
              <a:rPr lang="ru-RU" sz="2400" b="1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гуманістично-оптимістичного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світогляду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сучасній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освітянській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Профатило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І.І); 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«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комунікативних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інформаційно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комунікаційних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компетенцій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особистісно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зорієнтованого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діяльнісного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підходів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виховній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(Лавров С.О.).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u="sng" dirty="0" err="1" smtClean="0"/>
              <a:t>Організація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атестації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педагогічних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працівників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u="sng" dirty="0" err="1" smtClean="0"/>
              <a:t>Підвищення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кваліфікації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педагогічних</a:t>
            </a:r>
            <a:r>
              <a:rPr lang="ru-RU" sz="2800" b="1" u="sng" dirty="0" smtClean="0"/>
              <a:t> </a:t>
            </a:r>
            <a:r>
              <a:rPr lang="ru-RU" sz="2800" b="1" u="sng" dirty="0" err="1" smtClean="0"/>
              <a:t>працівників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b="1" u="sng" dirty="0" smtClean="0"/>
              <a:t>Співпраця з установами</a:t>
            </a:r>
            <a:r>
              <a:rPr lang="en-US" sz="3600" b="1" u="sng" dirty="0" smtClean="0"/>
              <a:t> </a:t>
            </a:r>
            <a:r>
              <a:rPr lang="uk-UA" sz="3600" b="1" u="sng" dirty="0" smtClean="0"/>
              <a:t> </a:t>
            </a:r>
            <a:endParaRPr lang="ru-RU" sz="36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/>
          <a:lstStyle/>
          <a:p>
            <a:endParaRPr lang="uk-UA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управлінням освіти Кіровоградської міської ради;</a:t>
            </a:r>
          </a:p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центром  методичної та соціально-психологічної служби управління освіти  Кіровоградської міської ради;</a:t>
            </a:r>
          </a:p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КОІППО імені Василя Сухомлинського;</a:t>
            </a:r>
          </a:p>
          <a:p>
            <a:r>
              <a:rPr lang="uk-UA" dirty="0" smtClean="0">
                <a:solidFill>
                  <a:schemeClr val="accent2">
                    <a:lumMod val="75000"/>
                  </a:schemeClr>
                </a:solidFill>
              </a:rPr>
              <a:t>КПДУ ім. В.Винниченка.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243</TotalTime>
  <Words>4023</Words>
  <Application>Microsoft Office PowerPoint</Application>
  <PresentationFormat>Экран (4:3)</PresentationFormat>
  <Paragraphs>866</Paragraphs>
  <Slides>36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Обычная</vt:lpstr>
      <vt:lpstr>Аналіз роботи  педагогічного  колективу 2012-2013 Н.Р.</vt:lpstr>
      <vt:lpstr>Загальношкільна проблема</vt:lpstr>
      <vt:lpstr>Розподіл   педагогічних   працівників   за   фахом і   кваліфікаційними категоріями </vt:lpstr>
      <vt:lpstr>Слайд 4</vt:lpstr>
      <vt:lpstr>Упродовж року проведено тематичні педагогічні ради: </vt:lpstr>
      <vt:lpstr>У 2012-2013 н.р. проведено </vt:lpstr>
      <vt:lpstr>Організація атестації педагогічних працівників</vt:lpstr>
      <vt:lpstr>Підвищення кваліфікації педагогічних працівників</vt:lpstr>
      <vt:lpstr>Співпраця з установами  </vt:lpstr>
      <vt:lpstr>Проведення методичних заходів на базі школи</vt:lpstr>
      <vt:lpstr>Кількість заходів</vt:lpstr>
      <vt:lpstr> Проведення відкритих уроків для слухачів курсів підвищення кваліфікації</vt:lpstr>
      <vt:lpstr>Слайд 13</vt:lpstr>
      <vt:lpstr>Участь  у Всеукраїнському конкурсі «Учитель року» </vt:lpstr>
      <vt:lpstr>Популяризація педагогічного досвіду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Участь у МАН  (ІІІ етап – призери, учитель Чеховський В.О.)</vt:lpstr>
      <vt:lpstr>Міжнародний іспит з французької мови DELF</vt:lpstr>
      <vt:lpstr>Результативність роботи</vt:lpstr>
      <vt:lpstr>Кількість призерів (ІІІ етап)</vt:lpstr>
      <vt:lpstr>Завдання на 2013-2014 навчальний рік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Аналіз роботи  педагогічного  колективу 2012-2013 Н.Р.</dc:title>
  <dc:creator>pc</dc:creator>
  <cp:lastModifiedBy>Irina</cp:lastModifiedBy>
  <cp:revision>33</cp:revision>
  <dcterms:created xsi:type="dcterms:W3CDTF">2013-07-08T12:50:13Z</dcterms:created>
  <dcterms:modified xsi:type="dcterms:W3CDTF">2013-08-30T05:18:29Z</dcterms:modified>
</cp:coreProperties>
</file>